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533">
          <p15:clr>
            <a:srgbClr val="747775"/>
          </p15:clr>
        </p15:guide>
        <p15:guide id="2" pos="227">
          <p15:clr>
            <a:srgbClr val="747775"/>
          </p15:clr>
        </p15:guide>
        <p15:guide id="3" orient="horz" pos="2139">
          <p15:clr>
            <a:srgbClr val="747775"/>
          </p15:clr>
        </p15:guide>
        <p15:guide id="4" orient="horz" pos="2022">
          <p15:clr>
            <a:srgbClr val="747775"/>
          </p15:clr>
        </p15:guide>
        <p15:guide id="5" orient="horz" pos="2213">
          <p15:clr>
            <a:srgbClr val="747775"/>
          </p15:clr>
        </p15:guide>
        <p15:guide id="6" orient="horz" pos="2179">
          <p15:clr>
            <a:srgbClr val="747775"/>
          </p15:clr>
        </p15:guide>
        <p15:guide id="7" pos="5409">
          <p15:clr>
            <a:srgbClr val="747775"/>
          </p15:clr>
        </p15:guide>
        <p15:guide id="8" pos="323">
          <p15:clr>
            <a:srgbClr val="747775"/>
          </p15:clr>
        </p15:guide>
        <p15:guide id="9" orient="horz" pos="227">
          <p15:clr>
            <a:srgbClr val="747775"/>
          </p15:clr>
        </p15:guide>
        <p15:guide id="10" pos="113">
          <p15:clr>
            <a:srgbClr val="747775"/>
          </p15:clr>
        </p15:guide>
        <p15:guide id="11" orient="horz" pos="113">
          <p15:clr>
            <a:srgbClr val="747775"/>
          </p15:clr>
        </p15:guide>
        <p15:guide id="12" pos="5647">
          <p15:clr>
            <a:srgbClr val="747775"/>
          </p15:clr>
        </p15:guide>
        <p15:guide id="13" orient="horz" pos="3127">
          <p15:clr>
            <a:srgbClr val="747775"/>
          </p15:clr>
        </p15:guide>
        <p15:guide id="14" pos="2818">
          <p15:clr>
            <a:srgbClr val="747775"/>
          </p15:clr>
        </p15:guide>
        <p15:guide id="15" pos="294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32C90-4645-4040-9D1B-A6B4A494DFB0}" v="1" dt="2023-10-04T14:47:53.411"/>
    <p1510:client id="{C292EE34-B816-4F0E-BDE2-74A8242C8DAF}" v="1" dt="2023-10-04T12:46:55.571"/>
  </p1510:revLst>
</p1510:revInfo>
</file>

<file path=ppt/tableStyles.xml><?xml version="1.0" encoding="utf-8"?>
<a:tblStyleLst xmlns:a="http://schemas.openxmlformats.org/drawingml/2006/main" def="{471B273F-AF55-40DC-A7E8-B3276FB67B5D}">
  <a:tblStyle styleId="{471B273F-AF55-40DC-A7E8-B3276FB67B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pos="5533"/>
        <p:guide pos="227"/>
        <p:guide orient="horz" pos="2139"/>
        <p:guide orient="horz" pos="2022"/>
        <p:guide orient="horz" pos="2213"/>
        <p:guide orient="horz" pos="2179"/>
        <p:guide pos="5409"/>
        <p:guide pos="323"/>
        <p:guide orient="horz" pos="227"/>
        <p:guide pos="113"/>
        <p:guide orient="horz" pos="113"/>
        <p:guide pos="5647"/>
        <p:guide orient="horz" pos="3127"/>
        <p:guide pos="2818"/>
        <p:guide pos="29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Dreblow" userId="e4cdb60f-a8b3-4413-8769-e3365c102c9c" providerId="ADAL" clId="{71D32C90-4645-4040-9D1B-A6B4A494DFB0}"/>
    <pc:docChg chg="modSld modNotesMaster">
      <pc:chgData name="Julia Dreblow" userId="e4cdb60f-a8b3-4413-8769-e3365c102c9c" providerId="ADAL" clId="{71D32C90-4645-4040-9D1B-A6B4A494DFB0}" dt="2023-10-04T14:47:53.410" v="0"/>
      <pc:docMkLst>
        <pc:docMk/>
      </pc:docMkLst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56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57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58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59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0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1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2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3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4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5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6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7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8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69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0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1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2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3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4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5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6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7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8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79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80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81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82"/>
        </pc:sldMkLst>
      </pc:sldChg>
      <pc:sldChg chg="modNotes">
        <pc:chgData name="Julia Dreblow" userId="e4cdb60f-a8b3-4413-8769-e3365c102c9c" providerId="ADAL" clId="{71D32C90-4645-4040-9D1B-A6B4A494DFB0}" dt="2023-10-04T14:47:53.410" v="0"/>
        <pc:sldMkLst>
          <pc:docMk/>
          <pc:sldMk cId="0" sldId="283"/>
        </pc:sldMkLst>
      </pc:sldChg>
    </pc:docChg>
  </pc:docChgLst>
  <pc:docChgLst>
    <pc:chgData name="Julia Dreblow" userId="e4cdb60f-a8b3-4413-8769-e3365c102c9c" providerId="ADAL" clId="{C292EE34-B816-4F0E-BDE2-74A8242C8DAF}"/>
    <pc:docChg chg="undo custSel modSld modNotesMaster">
      <pc:chgData name="Julia Dreblow" userId="e4cdb60f-a8b3-4413-8769-e3365c102c9c" providerId="ADAL" clId="{C292EE34-B816-4F0E-BDE2-74A8242C8DAF}" dt="2023-10-04T12:46:55.571" v="2"/>
      <pc:docMkLst>
        <pc:docMk/>
      </pc:docMkLst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56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57"/>
        </pc:sldMkLst>
      </pc:sldChg>
      <pc:sldChg chg="modSp mod modNotes">
        <pc:chgData name="Julia Dreblow" userId="e4cdb60f-a8b3-4413-8769-e3365c102c9c" providerId="ADAL" clId="{C292EE34-B816-4F0E-BDE2-74A8242C8DAF}" dt="2023-10-04T12:46:55.571" v="2"/>
        <pc:sldMkLst>
          <pc:docMk/>
          <pc:sldMk cId="0" sldId="258"/>
        </pc:sldMkLst>
        <pc:spChg chg="mod">
          <ac:chgData name="Julia Dreblow" userId="e4cdb60f-a8b3-4413-8769-e3365c102c9c" providerId="ADAL" clId="{C292EE34-B816-4F0E-BDE2-74A8242C8DAF}" dt="2023-10-04T12:46:24.859" v="1" actId="1076"/>
          <ac:spMkLst>
            <pc:docMk/>
            <pc:sldMk cId="0" sldId="258"/>
            <ac:spMk id="116" creationId="{00000000-0000-0000-0000-000000000000}"/>
          </ac:spMkLst>
        </pc:spChg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59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0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1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2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3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4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5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6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7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8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69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0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1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2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3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4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5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6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7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8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79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80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81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82"/>
        </pc:sldMkLst>
      </pc:sldChg>
      <pc:sldChg chg="modNotes">
        <pc:chgData name="Julia Dreblow" userId="e4cdb60f-a8b3-4413-8769-e3365c102c9c" providerId="ADAL" clId="{C292EE34-B816-4F0E-BDE2-74A8242C8DAF}" dt="2023-10-04T12:46:55.571" v="2"/>
        <pc:sldMkLst>
          <pc:docMk/>
          <pc:sldMk cId="0" sldId="2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67f628130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67f628130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8709ccaccb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28709ccaccb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709ccaccb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8709ccaccb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709ccaccb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28709ccaccb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8709ccaccb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g28709ccaccb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3bd19378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3bd19378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709ccacc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8709ccacc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3bd193781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3bd193781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3bd193781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3bd193781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67f62813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867f628130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8709ccaccb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8709ccaccb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232f5062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232f5062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83bd193781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83bd193781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3bd193781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83bd193781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709ccaccb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8709ccaccb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3bd193781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83bd193781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83bd193781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83bd193781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83bd193781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83bd193781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841a6c76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841a6c76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8709ccaccb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8709ccaccb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867f628130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867f628130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8709ccacc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8709ccacc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8709ccaccb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8709ccaccb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8709ccacc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8709ccaccb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8232f5062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8232f5062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3bd19378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83bd19378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709ccaccb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8709ccaccb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8709ccaccb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28709ccaccb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75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373650" y="1789856"/>
            <a:ext cx="8396700" cy="1983000"/>
            <a:chOff x="373650" y="360000"/>
            <a:chExt cx="8396700" cy="1983000"/>
          </a:xfrm>
        </p:grpSpPr>
        <p:sp>
          <p:nvSpPr>
            <p:cNvPr id="55" name="Google Shape;55;p13"/>
            <p:cNvSpPr/>
            <p:nvPr/>
          </p:nvSpPr>
          <p:spPr>
            <a:xfrm>
              <a:off x="373650" y="360000"/>
              <a:ext cx="8396700" cy="19830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F49F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" name="Google Shape;56;p13"/>
            <p:cNvGrpSpPr/>
            <p:nvPr/>
          </p:nvGrpSpPr>
          <p:grpSpPr>
            <a:xfrm>
              <a:off x="441515" y="484288"/>
              <a:ext cx="8145069" cy="1727734"/>
              <a:chOff x="441515" y="484288"/>
              <a:chExt cx="8145069" cy="1727734"/>
            </a:xfrm>
          </p:grpSpPr>
          <p:sp>
            <p:nvSpPr>
              <p:cNvPr id="57" name="Google Shape;57;p13"/>
              <p:cNvSpPr txBox="1"/>
              <p:nvPr/>
            </p:nvSpPr>
            <p:spPr>
              <a:xfrm>
                <a:off x="538875" y="484288"/>
                <a:ext cx="975600" cy="19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Event partners:</a:t>
                </a:r>
                <a:endParaRPr sz="10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grpSp>
            <p:nvGrpSpPr>
              <p:cNvPr id="58" name="Google Shape;58;p13"/>
              <p:cNvGrpSpPr/>
              <p:nvPr/>
            </p:nvGrpSpPr>
            <p:grpSpPr>
              <a:xfrm>
                <a:off x="557415" y="729927"/>
                <a:ext cx="8029170" cy="403200"/>
                <a:chOff x="557415" y="3283898"/>
                <a:chExt cx="8029170" cy="403200"/>
              </a:xfrm>
            </p:grpSpPr>
            <p:pic>
              <p:nvPicPr>
                <p:cNvPr id="59" name="Google Shape;59;p13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57415" y="3360979"/>
                  <a:ext cx="966856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0" name="Google Shape;60;p13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068122" y="3283898"/>
                  <a:ext cx="618020" cy="403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1" name="Google Shape;61;p13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3229994" y="3297267"/>
                  <a:ext cx="1076401" cy="3687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2" name="Google Shape;62;p13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4850246" y="3319576"/>
                  <a:ext cx="758634" cy="288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3" name="Google Shape;63;p13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6152732" y="3336506"/>
                  <a:ext cx="972001" cy="2575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4" name="Google Shape;64;p13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7668585" y="3320536"/>
                  <a:ext cx="918000" cy="2885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65" name="Google Shape;65;p13"/>
              <p:cNvGrpSpPr/>
              <p:nvPr/>
            </p:nvGrpSpPr>
            <p:grpSpPr>
              <a:xfrm>
                <a:off x="557415" y="1206027"/>
                <a:ext cx="8029170" cy="438618"/>
                <a:chOff x="557415" y="3744944"/>
                <a:chExt cx="8029170" cy="438618"/>
              </a:xfrm>
            </p:grpSpPr>
            <p:pic>
              <p:nvPicPr>
                <p:cNvPr id="66" name="Google Shape;66;p13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557415" y="3974627"/>
                  <a:ext cx="1018286" cy="162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7" name="Google Shape;67;p13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>
                  <a:off x="3095910" y="3957536"/>
                  <a:ext cx="1105200" cy="1972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8" name="Google Shape;68;p13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1866006" y="3870460"/>
                  <a:ext cx="939600" cy="2994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69" name="Google Shape;69;p13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>
                  <a:off x="4491415" y="3913561"/>
                  <a:ext cx="739871" cy="27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0" name="Google Shape;70;p13"/>
                <p:cNvPicPr preferRelativeResize="0"/>
                <p:nvPr/>
              </p:nvPicPr>
              <p:blipFill>
                <a:blip r:embed="rId13">
                  <a:alphaModFix/>
                </a:blip>
                <a:stretch>
                  <a:fillRect/>
                </a:stretch>
              </p:blipFill>
              <p:spPr>
                <a:xfrm>
                  <a:off x="5521590" y="3883501"/>
                  <a:ext cx="900000" cy="258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1" name="Google Shape;71;p13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6711894" y="3744944"/>
                  <a:ext cx="753222" cy="4216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" name="Google Shape;72;p13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7755421" y="3935836"/>
                  <a:ext cx="831164" cy="1519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73" name="Google Shape;73;p13"/>
              <p:cNvGrpSpPr/>
              <p:nvPr/>
            </p:nvGrpSpPr>
            <p:grpSpPr>
              <a:xfrm>
                <a:off x="441515" y="1811109"/>
                <a:ext cx="8145069" cy="400913"/>
                <a:chOff x="441515" y="4288880"/>
                <a:chExt cx="8145069" cy="400913"/>
              </a:xfrm>
            </p:grpSpPr>
            <p:pic>
              <p:nvPicPr>
                <p:cNvPr id="74" name="Google Shape;74;p13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>
                  <a:off x="441515" y="4288880"/>
                  <a:ext cx="1191598" cy="4009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5" name="Google Shape;75;p13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>
                  <a:off x="3523501" y="4343536"/>
                  <a:ext cx="807506" cy="291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6" name="Google Shape;76;p13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2205707" y="4338027"/>
                  <a:ext cx="745200" cy="3026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7" name="Google Shape;77;p13"/>
                <p:cNvPicPr preferRelativeResize="0"/>
                <p:nvPr/>
              </p:nvPicPr>
              <p:blipFill>
                <a:blip r:embed="rId19">
                  <a:alphaModFix/>
                </a:blip>
                <a:stretch>
                  <a:fillRect/>
                </a:stretch>
              </p:blipFill>
              <p:spPr>
                <a:xfrm>
                  <a:off x="6210595" y="4345323"/>
                  <a:ext cx="957599" cy="2880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8" name="Google Shape;78;p13"/>
                <p:cNvPicPr preferRelativeResize="0"/>
                <p:nvPr/>
              </p:nvPicPr>
              <p:blipFill>
                <a:blip r:embed="rId20">
                  <a:alphaModFix/>
                </a:blip>
                <a:stretch>
                  <a:fillRect/>
                </a:stretch>
              </p:blipFill>
              <p:spPr>
                <a:xfrm>
                  <a:off x="4903601" y="4298166"/>
                  <a:ext cx="734400" cy="3823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9" name="Google Shape;79;p13"/>
                <p:cNvPicPr preferRelativeResize="0"/>
                <p:nvPr/>
              </p:nvPicPr>
              <p:blipFill>
                <a:blip r:embed="rId21">
                  <a:alphaModFix/>
                </a:blip>
                <a:stretch>
                  <a:fillRect/>
                </a:stretch>
              </p:blipFill>
              <p:spPr>
                <a:xfrm>
                  <a:off x="7740787" y="4336337"/>
                  <a:ext cx="845798" cy="306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80" name="Google Shape;80;p13"/>
          <p:cNvSpPr txBox="1"/>
          <p:nvPr/>
        </p:nvSpPr>
        <p:spPr>
          <a:xfrm>
            <a:off x="360000" y="378675"/>
            <a:ext cx="6914700" cy="8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SRI Services &amp; Partners Annual</a:t>
            </a:r>
            <a:b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Money Week Event</a:t>
            </a:r>
            <a:endParaRPr sz="4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1" name="Google Shape;81;p13"/>
          <p:cNvSpPr txBox="1"/>
          <p:nvPr/>
        </p:nvSpPr>
        <p:spPr>
          <a:xfrm>
            <a:off x="370475" y="1372450"/>
            <a:ext cx="8413500" cy="2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 Sustainable Investment event for financial advisers, planners and wealth managers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82" name="Google Shape;82;p13"/>
          <p:cNvGrpSpPr/>
          <p:nvPr/>
        </p:nvGrpSpPr>
        <p:grpSpPr>
          <a:xfrm>
            <a:off x="373650" y="4022175"/>
            <a:ext cx="8396700" cy="774600"/>
            <a:chOff x="373650" y="4022175"/>
            <a:chExt cx="8396700" cy="774600"/>
          </a:xfrm>
        </p:grpSpPr>
        <p:sp>
          <p:nvSpPr>
            <p:cNvPr id="83" name="Google Shape;83;p13"/>
            <p:cNvSpPr/>
            <p:nvPr/>
          </p:nvSpPr>
          <p:spPr>
            <a:xfrm>
              <a:off x="373650" y="4022175"/>
              <a:ext cx="8396700" cy="7746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F49F2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13"/>
            <p:cNvGrpSpPr/>
            <p:nvPr/>
          </p:nvGrpSpPr>
          <p:grpSpPr>
            <a:xfrm>
              <a:off x="538875" y="4126381"/>
              <a:ext cx="8098647" cy="566188"/>
              <a:chOff x="538875" y="4126381"/>
              <a:chExt cx="8098647" cy="566188"/>
            </a:xfrm>
          </p:grpSpPr>
          <p:grpSp>
            <p:nvGrpSpPr>
              <p:cNvPr id="85" name="Google Shape;85;p13"/>
              <p:cNvGrpSpPr/>
              <p:nvPr/>
            </p:nvGrpSpPr>
            <p:grpSpPr>
              <a:xfrm>
                <a:off x="6903041" y="4245542"/>
                <a:ext cx="1734481" cy="442450"/>
                <a:chOff x="6903041" y="3071298"/>
                <a:chExt cx="1734481" cy="442450"/>
              </a:xfrm>
            </p:grpSpPr>
            <p:pic>
              <p:nvPicPr>
                <p:cNvPr id="86" name="Google Shape;86;p13"/>
                <p:cNvPicPr preferRelativeResize="0"/>
                <p:nvPr/>
              </p:nvPicPr>
              <p:blipFill>
                <a:blip r:embed="rId22">
                  <a:alphaModFix/>
                </a:blip>
                <a:stretch>
                  <a:fillRect/>
                </a:stretch>
              </p:blipFill>
              <p:spPr>
                <a:xfrm>
                  <a:off x="6903041" y="3143850"/>
                  <a:ext cx="355534" cy="3616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7" name="Google Shape;87;p13"/>
                <p:cNvPicPr preferRelativeResize="0"/>
                <p:nvPr/>
              </p:nvPicPr>
              <p:blipFill>
                <a:blip r:embed="rId23">
                  <a:alphaModFix/>
                </a:blip>
                <a:stretch>
                  <a:fillRect/>
                </a:stretch>
              </p:blipFill>
              <p:spPr>
                <a:xfrm>
                  <a:off x="8174383" y="3135984"/>
                  <a:ext cx="463139" cy="3130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8" name="Google Shape;88;p13"/>
                <p:cNvPicPr preferRelativeResize="0"/>
                <p:nvPr/>
              </p:nvPicPr>
              <p:blipFill>
                <a:blip r:embed="rId24">
                  <a:alphaModFix/>
                </a:blip>
                <a:stretch>
                  <a:fillRect/>
                </a:stretch>
              </p:blipFill>
              <p:spPr>
                <a:xfrm>
                  <a:off x="7469385" y="3071298"/>
                  <a:ext cx="494188" cy="442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89" name="Google Shape;89;p13"/>
              <p:cNvGrpSpPr/>
              <p:nvPr/>
            </p:nvGrpSpPr>
            <p:grpSpPr>
              <a:xfrm>
                <a:off x="538875" y="4126381"/>
                <a:ext cx="2012228" cy="522401"/>
                <a:chOff x="538875" y="2952138"/>
                <a:chExt cx="2012228" cy="522401"/>
              </a:xfrm>
            </p:grpSpPr>
            <p:grpSp>
              <p:nvGrpSpPr>
                <p:cNvPr id="90" name="Google Shape;90;p13"/>
                <p:cNvGrpSpPr/>
                <p:nvPr/>
              </p:nvGrpSpPr>
              <p:grpSpPr>
                <a:xfrm>
                  <a:off x="557415" y="3202164"/>
                  <a:ext cx="1993688" cy="272375"/>
                  <a:chOff x="557415" y="3202164"/>
                  <a:chExt cx="1993688" cy="272375"/>
                </a:xfrm>
              </p:grpSpPr>
              <p:pic>
                <p:nvPicPr>
                  <p:cNvPr id="91" name="Google Shape;91;p13"/>
                  <p:cNvPicPr preferRelativeResize="0"/>
                  <p:nvPr/>
                </p:nvPicPr>
                <p:blipFill>
                  <a:blip r:embed="rId25">
                    <a:alphaModFix/>
                  </a:blip>
                  <a:stretch>
                    <a:fillRect/>
                  </a:stretch>
                </p:blipFill>
                <p:spPr>
                  <a:xfrm>
                    <a:off x="1579947" y="3243282"/>
                    <a:ext cx="971156" cy="166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92" name="Google Shape;92;p13"/>
                  <p:cNvPicPr preferRelativeResize="0"/>
                  <p:nvPr/>
                </p:nvPicPr>
                <p:blipFill>
                  <a:blip r:embed="rId26">
                    <a:alphaModFix/>
                  </a:blip>
                  <a:stretch>
                    <a:fillRect/>
                  </a:stretch>
                </p:blipFill>
                <p:spPr>
                  <a:xfrm>
                    <a:off x="557415" y="3202164"/>
                    <a:ext cx="860846" cy="272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93" name="Google Shape;93;p13"/>
                <p:cNvSpPr txBox="1"/>
                <p:nvPr/>
              </p:nvSpPr>
              <p:spPr>
                <a:xfrm>
                  <a:off x="538875" y="2952138"/>
                  <a:ext cx="9756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Keynotes: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94" name="Google Shape;94;p13"/>
              <p:cNvGrpSpPr/>
              <p:nvPr/>
            </p:nvGrpSpPr>
            <p:grpSpPr>
              <a:xfrm>
                <a:off x="3441238" y="4126381"/>
                <a:ext cx="975600" cy="566188"/>
                <a:chOff x="3606242" y="2952138"/>
                <a:chExt cx="975600" cy="566188"/>
              </a:xfrm>
            </p:grpSpPr>
            <p:pic>
              <p:nvPicPr>
                <p:cNvPr id="95" name="Google Shape;95;p13"/>
                <p:cNvPicPr preferRelativeResize="0"/>
                <p:nvPr/>
              </p:nvPicPr>
              <p:blipFill>
                <a:blip r:embed="rId27">
                  <a:alphaModFix/>
                </a:blip>
                <a:stretch>
                  <a:fillRect/>
                </a:stretch>
              </p:blipFill>
              <p:spPr>
                <a:xfrm>
                  <a:off x="3606242" y="3179301"/>
                  <a:ext cx="654985" cy="339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6" name="Google Shape;96;p13"/>
                <p:cNvSpPr txBox="1"/>
                <p:nvPr/>
              </p:nvSpPr>
              <p:spPr>
                <a:xfrm>
                  <a:off x="3606242" y="2952138"/>
                  <a:ext cx="9756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Part of: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97" name="Google Shape;97;p13"/>
              <p:cNvGrpSpPr/>
              <p:nvPr/>
            </p:nvGrpSpPr>
            <p:grpSpPr>
              <a:xfrm>
                <a:off x="4316372" y="4133993"/>
                <a:ext cx="1353300" cy="499437"/>
                <a:chOff x="4449675" y="2959750"/>
                <a:chExt cx="1353300" cy="499437"/>
              </a:xfrm>
            </p:grpSpPr>
            <p:pic>
              <p:nvPicPr>
                <p:cNvPr id="98" name="Google Shape;98;p13"/>
                <p:cNvPicPr preferRelativeResize="0"/>
                <p:nvPr/>
              </p:nvPicPr>
              <p:blipFill>
                <a:blip r:embed="rId28">
                  <a:alphaModFix/>
                </a:blip>
                <a:stretch>
                  <a:fillRect/>
                </a:stretch>
              </p:blipFill>
              <p:spPr>
                <a:xfrm>
                  <a:off x="4449675" y="3210600"/>
                  <a:ext cx="860825" cy="2485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9" name="Google Shape;99;p13"/>
                <p:cNvSpPr txBox="1"/>
                <p:nvPr/>
              </p:nvSpPr>
              <p:spPr>
                <a:xfrm>
                  <a:off x="4449675" y="2959750"/>
                  <a:ext cx="13533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Organising partner: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100" name="Google Shape;100;p13"/>
              <p:cNvGrpSpPr/>
              <p:nvPr/>
            </p:nvGrpSpPr>
            <p:grpSpPr>
              <a:xfrm>
                <a:off x="5493007" y="4126393"/>
                <a:ext cx="1510500" cy="530725"/>
                <a:chOff x="5493007" y="4126393"/>
                <a:chExt cx="1510500" cy="530725"/>
              </a:xfrm>
            </p:grpSpPr>
            <p:pic>
              <p:nvPicPr>
                <p:cNvPr id="101" name="Google Shape;101;p13"/>
                <p:cNvPicPr preferRelativeResize="0"/>
                <p:nvPr/>
              </p:nvPicPr>
              <p:blipFill>
                <a:blip r:embed="rId29">
                  <a:alphaModFix/>
                </a:blip>
                <a:stretch>
                  <a:fillRect/>
                </a:stretch>
              </p:blipFill>
              <p:spPr>
                <a:xfrm>
                  <a:off x="5493007" y="4344043"/>
                  <a:ext cx="1049278" cy="3130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2" name="Google Shape;102;p13"/>
                <p:cNvSpPr txBox="1"/>
                <p:nvPr/>
              </p:nvSpPr>
              <p:spPr>
                <a:xfrm>
                  <a:off x="5493007" y="4126393"/>
                  <a:ext cx="15105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CPD accreditation: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</p:grpSp>
      </p:grpSp>
      <p:pic>
        <p:nvPicPr>
          <p:cNvPr id="103" name="Google Shape;103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748575" y="4433850"/>
            <a:ext cx="408975" cy="1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/>
          <p:nvPr/>
        </p:nvSpPr>
        <p:spPr>
          <a:xfrm rot="-5400000" flipH="1">
            <a:off x="1999950" y="-1999629"/>
            <a:ext cx="5143500" cy="9143400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1F3864"/>
              </a:gs>
            </a:gsLst>
            <a:lin ang="1200014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/>
          <p:nvPr/>
        </p:nvSpPr>
        <p:spPr>
          <a:xfrm rot="10800000" flipH="1">
            <a:off x="-1733" y="-21"/>
            <a:ext cx="6803100" cy="5143200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126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2"/>
          <p:cNvSpPr/>
          <p:nvPr/>
        </p:nvSpPr>
        <p:spPr>
          <a:xfrm rot="-5400000" flipH="1">
            <a:off x="2737200" y="-1264462"/>
            <a:ext cx="3670800" cy="9145200"/>
          </a:xfrm>
          <a:prstGeom prst="rect">
            <a:avLst/>
          </a:prstGeom>
          <a:gradFill>
            <a:gsLst>
              <a:gs pos="0">
                <a:srgbClr val="9CC2E5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117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2254" y="38100"/>
            <a:ext cx="5365344" cy="5066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5352">
            <a:off x="6817651" y="246541"/>
            <a:ext cx="2009491" cy="282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4755" y="0"/>
            <a:ext cx="4468999" cy="51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792" y="1119529"/>
            <a:ext cx="1115567" cy="95856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215725" y="717850"/>
            <a:ext cx="1703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Introducing the new: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165025" y="2387350"/>
            <a:ext cx="1805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www.sriServices.co.uk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53128">
            <a:off x="6497984" y="2352321"/>
            <a:ext cx="2000340" cy="2820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4"/>
          <p:cNvSpPr/>
          <p:nvPr/>
        </p:nvSpPr>
        <p:spPr>
          <a:xfrm>
            <a:off x="8425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8" name="Google Shape;19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5804" y="0"/>
            <a:ext cx="625239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4">
            <a:alphaModFix/>
          </a:blip>
          <a:srcRect b="17450"/>
          <a:stretch/>
        </p:blipFill>
        <p:spPr>
          <a:xfrm rot="-613458">
            <a:off x="170857" y="2439892"/>
            <a:ext cx="8264631" cy="62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 descr="Two steel chains join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0728" y="1517043"/>
            <a:ext cx="1821904" cy="182190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5"/>
          <p:cNvSpPr txBox="1"/>
          <p:nvPr/>
        </p:nvSpPr>
        <p:spPr>
          <a:xfrm>
            <a:off x="5243945" y="3013364"/>
            <a:ext cx="1941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®</a:t>
            </a:r>
            <a:endParaRPr sz="1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2250" y="1328400"/>
            <a:ext cx="3261742" cy="2487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26"/>
          <p:cNvGrpSpPr/>
          <p:nvPr/>
        </p:nvGrpSpPr>
        <p:grpSpPr>
          <a:xfrm>
            <a:off x="360000" y="1771703"/>
            <a:ext cx="8424000" cy="1601108"/>
            <a:chOff x="360000" y="2288842"/>
            <a:chExt cx="8424000" cy="1601108"/>
          </a:xfrm>
        </p:grpSpPr>
        <p:sp>
          <p:nvSpPr>
            <p:cNvPr id="213" name="Google Shape;213;p26"/>
            <p:cNvSpPr txBox="1"/>
            <p:nvPr/>
          </p:nvSpPr>
          <p:spPr>
            <a:xfrm>
              <a:off x="360000" y="2829750"/>
              <a:ext cx="8424000" cy="106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Sara Woodroffe</a:t>
              </a:r>
              <a:endPara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Manager ESG Policy &amp; Advisory,</a:t>
              </a:r>
              <a:b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r>
                <a:rPr lang="en-GB"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Financial Conduct Authority</a:t>
              </a:r>
              <a:endParaRPr sz="2400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14" name="Google Shape;214;p26"/>
            <p:cNvSpPr txBox="1"/>
            <p:nvPr/>
          </p:nvSpPr>
          <p:spPr>
            <a:xfrm>
              <a:off x="360000" y="2288842"/>
              <a:ext cx="8424000" cy="48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Keynote Address</a:t>
              </a:r>
              <a:endParaRPr sz="4000"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/>
          <p:nvPr/>
        </p:nvSpPr>
        <p:spPr>
          <a:xfrm>
            <a:off x="366900" y="955000"/>
            <a:ext cx="8410200" cy="1759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20" name="Google Shape;220;p27"/>
          <p:cNvGraphicFramePr/>
          <p:nvPr/>
        </p:nvGraphicFramePr>
        <p:xfrm>
          <a:off x="373650" y="955050"/>
          <a:ext cx="8410200" cy="1759200"/>
        </p:xfrm>
        <a:graphic>
          <a:graphicData uri="http://schemas.openxmlformats.org/drawingml/2006/table">
            <a:tbl>
              <a:tblPr>
                <a:noFill/>
                <a:tableStyleId>{471B273F-AF55-40DC-A7E8-B3276FB67B5D}</a:tableStyleId>
              </a:tblPr>
              <a:tblGrid>
                <a:gridCol w="128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11.25 – 11.45: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Coffee break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11.50 – 12.30: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1 – Investment selection, divestment and engagement are our dial shifting tools, but which should we use, when and why?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12.30 – 13.10: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2 – Measuring and managing ESG risks. What are the biggest risks we face and how helpful are ratings and data services?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1" name="Google Shape;221;p27"/>
          <p:cNvSpPr txBox="1"/>
          <p:nvPr/>
        </p:nvSpPr>
        <p:spPr>
          <a:xfrm>
            <a:off x="360000" y="378675"/>
            <a:ext cx="6914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  <a:endParaRPr sz="4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28"/>
          <p:cNvGrpSpPr/>
          <p:nvPr/>
        </p:nvGrpSpPr>
        <p:grpSpPr>
          <a:xfrm>
            <a:off x="369903" y="2156088"/>
            <a:ext cx="8404194" cy="2427162"/>
            <a:chOff x="360000" y="2156088"/>
            <a:chExt cx="8404194" cy="2427162"/>
          </a:xfrm>
        </p:grpSpPr>
        <p:grpSp>
          <p:nvGrpSpPr>
            <p:cNvPr id="227" name="Google Shape;227;p28"/>
            <p:cNvGrpSpPr/>
            <p:nvPr/>
          </p:nvGrpSpPr>
          <p:grpSpPr>
            <a:xfrm>
              <a:off x="4621247" y="2156088"/>
              <a:ext cx="2012325" cy="2427162"/>
              <a:chOff x="4621247" y="2156088"/>
              <a:chExt cx="2012325" cy="2427162"/>
            </a:xfrm>
          </p:grpSpPr>
          <p:sp>
            <p:nvSpPr>
              <p:cNvPr id="228" name="Google Shape;228;p28"/>
              <p:cNvSpPr txBox="1"/>
              <p:nvPr/>
            </p:nvSpPr>
            <p:spPr>
              <a:xfrm>
                <a:off x="4919559" y="3822450"/>
                <a:ext cx="14157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Megan Brennan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Sarasin &amp; Partners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29" name="Google Shape;229;p28"/>
              <p:cNvPicPr preferRelativeResize="0"/>
              <p:nvPr/>
            </p:nvPicPr>
            <p:blipFill rotWithShape="1">
              <a:blip r:embed="rId3">
                <a:alphaModFix/>
              </a:blip>
              <a:srcRect l="39" r="49"/>
              <a:stretch/>
            </p:blipFill>
            <p:spPr>
              <a:xfrm>
                <a:off x="4621247" y="2156088"/>
                <a:ext cx="2012325" cy="1537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0" name="Google Shape;230;p28"/>
            <p:cNvGrpSpPr/>
            <p:nvPr/>
          </p:nvGrpSpPr>
          <p:grpSpPr>
            <a:xfrm>
              <a:off x="360000" y="2156674"/>
              <a:ext cx="2011228" cy="2426576"/>
              <a:chOff x="360000" y="2156674"/>
              <a:chExt cx="2011228" cy="2426576"/>
            </a:xfrm>
          </p:grpSpPr>
          <p:pic>
            <p:nvPicPr>
              <p:cNvPr id="231" name="Google Shape;231;p28"/>
              <p:cNvPicPr preferRelativeResize="0"/>
              <p:nvPr/>
            </p:nvPicPr>
            <p:blipFill rotWithShape="1">
              <a:blip r:embed="rId4">
                <a:alphaModFix/>
              </a:blip>
              <a:srcRect l="29" r="39"/>
              <a:stretch/>
            </p:blipFill>
            <p:spPr>
              <a:xfrm>
                <a:off x="360000" y="2156674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2" name="Google Shape;232;p28"/>
              <p:cNvSpPr txBox="1"/>
              <p:nvPr/>
            </p:nvSpPr>
            <p:spPr>
              <a:xfrm>
                <a:off x="640514" y="3822450"/>
                <a:ext cx="14502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Miranda Beacham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Aegon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233" name="Google Shape;233;p28"/>
            <p:cNvGrpSpPr/>
            <p:nvPr/>
          </p:nvGrpSpPr>
          <p:grpSpPr>
            <a:xfrm>
              <a:off x="2490623" y="2156674"/>
              <a:ext cx="2011228" cy="2426576"/>
              <a:chOff x="2490623" y="2156674"/>
              <a:chExt cx="2011228" cy="2426576"/>
            </a:xfrm>
          </p:grpSpPr>
          <p:pic>
            <p:nvPicPr>
              <p:cNvPr id="234" name="Google Shape;234;p28"/>
              <p:cNvPicPr preferRelativeResize="0"/>
              <p:nvPr/>
            </p:nvPicPr>
            <p:blipFill rotWithShape="1">
              <a:blip r:embed="rId5">
                <a:alphaModFix/>
              </a:blip>
              <a:srcRect l="29" r="39"/>
              <a:stretch/>
            </p:blipFill>
            <p:spPr>
              <a:xfrm>
                <a:off x="2490623" y="2156674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5" name="Google Shape;235;p28"/>
              <p:cNvSpPr txBox="1"/>
              <p:nvPr/>
            </p:nvSpPr>
            <p:spPr>
              <a:xfrm>
                <a:off x="2539687" y="3822450"/>
                <a:ext cx="19131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Amy Browne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CCLA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Investment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236" name="Google Shape;236;p28"/>
            <p:cNvGrpSpPr/>
            <p:nvPr/>
          </p:nvGrpSpPr>
          <p:grpSpPr>
            <a:xfrm>
              <a:off x="6752966" y="2156674"/>
              <a:ext cx="2011228" cy="2426576"/>
              <a:chOff x="6752966" y="2156674"/>
              <a:chExt cx="2011228" cy="2426576"/>
            </a:xfrm>
          </p:grpSpPr>
          <p:pic>
            <p:nvPicPr>
              <p:cNvPr id="237" name="Google Shape;237;p28"/>
              <p:cNvPicPr preferRelativeResize="0"/>
              <p:nvPr/>
            </p:nvPicPr>
            <p:blipFill rotWithShape="1">
              <a:blip r:embed="rId6">
                <a:alphaModFix/>
              </a:blip>
              <a:srcRect l="29" r="39"/>
              <a:stretch/>
            </p:blipFill>
            <p:spPr>
              <a:xfrm>
                <a:off x="6752966" y="2156674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8" name="Google Shape;238;p28"/>
              <p:cNvSpPr txBox="1"/>
              <p:nvPr/>
            </p:nvSpPr>
            <p:spPr>
              <a:xfrm>
                <a:off x="6802030" y="3822450"/>
                <a:ext cx="19131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Adam Robbins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Triodos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Investment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sp>
        <p:nvSpPr>
          <p:cNvPr id="239" name="Google Shape;239;p28"/>
          <p:cNvSpPr txBox="1"/>
          <p:nvPr/>
        </p:nvSpPr>
        <p:spPr>
          <a:xfrm>
            <a:off x="360000" y="560243"/>
            <a:ext cx="8424000" cy="13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Panel 1: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Investment selection, divestment</a:t>
            </a:r>
            <a:b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engagement are our dial shifting tools, but which should we use, when and why?</a:t>
            </a:r>
            <a:endParaRPr sz="34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/>
          <p:nvPr/>
        </p:nvSpPr>
        <p:spPr>
          <a:xfrm>
            <a:off x="360000" y="561600"/>
            <a:ext cx="8424000" cy="13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Panel 2: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Measuring and managing ESG risks.</a:t>
            </a:r>
            <a:b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are the biggest risks we face and</a:t>
            </a:r>
            <a:b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helpful are ratings and data services?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45" name="Google Shape;245;p29"/>
          <p:cNvGrpSpPr/>
          <p:nvPr/>
        </p:nvGrpSpPr>
        <p:grpSpPr>
          <a:xfrm>
            <a:off x="369903" y="2156400"/>
            <a:ext cx="8404194" cy="2427175"/>
            <a:chOff x="360000" y="2156400"/>
            <a:chExt cx="8404194" cy="2427175"/>
          </a:xfrm>
        </p:grpSpPr>
        <p:grpSp>
          <p:nvGrpSpPr>
            <p:cNvPr id="246" name="Google Shape;246;p29"/>
            <p:cNvGrpSpPr/>
            <p:nvPr/>
          </p:nvGrpSpPr>
          <p:grpSpPr>
            <a:xfrm>
              <a:off x="360000" y="2156985"/>
              <a:ext cx="2011228" cy="2426590"/>
              <a:chOff x="360000" y="2156985"/>
              <a:chExt cx="2011228" cy="2426590"/>
            </a:xfrm>
          </p:grpSpPr>
          <p:sp>
            <p:nvSpPr>
              <p:cNvPr id="247" name="Google Shape;247;p29"/>
              <p:cNvSpPr txBox="1"/>
              <p:nvPr/>
            </p:nvSpPr>
            <p:spPr>
              <a:xfrm>
                <a:off x="552014" y="3822775"/>
                <a:ext cx="16272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Glenn Anderson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Fidelity International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48" name="Google Shape;248;p29"/>
              <p:cNvPicPr preferRelativeResize="0"/>
              <p:nvPr/>
            </p:nvPicPr>
            <p:blipFill rotWithShape="1">
              <a:blip r:embed="rId3">
                <a:alphaModFix/>
              </a:blip>
              <a:srcRect l="29" r="39"/>
              <a:stretch/>
            </p:blipFill>
            <p:spPr>
              <a:xfrm>
                <a:off x="360000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9" name="Google Shape;249;p29"/>
            <p:cNvGrpSpPr/>
            <p:nvPr/>
          </p:nvGrpSpPr>
          <p:grpSpPr>
            <a:xfrm>
              <a:off x="4621246" y="2156400"/>
              <a:ext cx="2012325" cy="2427175"/>
              <a:chOff x="4621247" y="2156400"/>
              <a:chExt cx="2012325" cy="2427175"/>
            </a:xfrm>
          </p:grpSpPr>
          <p:sp>
            <p:nvSpPr>
              <p:cNvPr id="250" name="Google Shape;250;p29"/>
              <p:cNvSpPr txBox="1"/>
              <p:nvPr/>
            </p:nvSpPr>
            <p:spPr>
              <a:xfrm>
                <a:off x="4898409" y="3822775"/>
                <a:ext cx="14580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Alex Game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Unicorn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51" name="Google Shape;251;p29"/>
              <p:cNvPicPr preferRelativeResize="0"/>
              <p:nvPr/>
            </p:nvPicPr>
            <p:blipFill rotWithShape="1">
              <a:blip r:embed="rId4">
                <a:alphaModFix/>
              </a:blip>
              <a:srcRect l="39" r="49"/>
              <a:stretch/>
            </p:blipFill>
            <p:spPr>
              <a:xfrm>
                <a:off x="4621247" y="2156400"/>
                <a:ext cx="2012325" cy="1537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2" name="Google Shape;252;p29"/>
            <p:cNvGrpSpPr/>
            <p:nvPr/>
          </p:nvGrpSpPr>
          <p:grpSpPr>
            <a:xfrm>
              <a:off x="6752966" y="2156985"/>
              <a:ext cx="2011228" cy="2426590"/>
              <a:chOff x="6752966" y="2156985"/>
              <a:chExt cx="2011228" cy="2426590"/>
            </a:xfrm>
          </p:grpSpPr>
          <p:sp>
            <p:nvSpPr>
              <p:cNvPr id="253" name="Google Shape;253;p29"/>
              <p:cNvSpPr txBox="1"/>
              <p:nvPr/>
            </p:nvSpPr>
            <p:spPr>
              <a:xfrm>
                <a:off x="7089280" y="3822775"/>
                <a:ext cx="13386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Clare Wood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Stewart Investors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54" name="Google Shape;254;p29"/>
              <p:cNvPicPr preferRelativeResize="0"/>
              <p:nvPr/>
            </p:nvPicPr>
            <p:blipFill rotWithShape="1">
              <a:blip r:embed="rId5">
                <a:alphaModFix/>
              </a:blip>
              <a:srcRect l="29" r="39"/>
              <a:stretch/>
            </p:blipFill>
            <p:spPr>
              <a:xfrm>
                <a:off x="6752966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5" name="Google Shape;255;p29"/>
            <p:cNvGrpSpPr/>
            <p:nvPr/>
          </p:nvGrpSpPr>
          <p:grpSpPr>
            <a:xfrm>
              <a:off x="2490623" y="2156985"/>
              <a:ext cx="2011228" cy="2426590"/>
              <a:chOff x="2490623" y="2156985"/>
              <a:chExt cx="2011228" cy="2426590"/>
            </a:xfrm>
          </p:grpSpPr>
          <p:pic>
            <p:nvPicPr>
              <p:cNvPr id="256" name="Google Shape;256;p29"/>
              <p:cNvPicPr preferRelativeResize="0"/>
              <p:nvPr/>
            </p:nvPicPr>
            <p:blipFill rotWithShape="1">
              <a:blip r:embed="rId6">
                <a:alphaModFix/>
              </a:blip>
              <a:srcRect l="29" r="39"/>
              <a:stretch/>
            </p:blipFill>
            <p:spPr>
              <a:xfrm>
                <a:off x="2490623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7" name="Google Shape;257;p29"/>
              <p:cNvSpPr txBox="1"/>
              <p:nvPr/>
            </p:nvSpPr>
            <p:spPr>
              <a:xfrm>
                <a:off x="2539687" y="3822775"/>
                <a:ext cx="19131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Suresh Mistry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Alquity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Investment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0"/>
          <p:cNvSpPr txBox="1"/>
          <p:nvPr/>
        </p:nvSpPr>
        <p:spPr>
          <a:xfrm>
            <a:off x="360000" y="514800"/>
            <a:ext cx="8424000" cy="8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13.10: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Lunch starts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13.35 - 14.05: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‘Almost open mic’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14.15: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Afternoon session begins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699999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63" name="Google Shape;263;p30"/>
          <p:cNvGrpSpPr/>
          <p:nvPr/>
        </p:nvGrpSpPr>
        <p:grpSpPr>
          <a:xfrm>
            <a:off x="365017" y="2155825"/>
            <a:ext cx="8437992" cy="2427750"/>
            <a:chOff x="365017" y="2155825"/>
            <a:chExt cx="8437992" cy="2427750"/>
          </a:xfrm>
        </p:grpSpPr>
        <p:grpSp>
          <p:nvGrpSpPr>
            <p:cNvPr id="264" name="Google Shape;264;p30"/>
            <p:cNvGrpSpPr/>
            <p:nvPr/>
          </p:nvGrpSpPr>
          <p:grpSpPr>
            <a:xfrm>
              <a:off x="365017" y="2155825"/>
              <a:ext cx="1537201" cy="2427750"/>
              <a:chOff x="365017" y="2155825"/>
              <a:chExt cx="1537201" cy="2427750"/>
            </a:xfrm>
          </p:grpSpPr>
          <p:pic>
            <p:nvPicPr>
              <p:cNvPr id="265" name="Google Shape;265;p3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65017" y="2155825"/>
                <a:ext cx="1537201" cy="15372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6" name="Google Shape;266;p30"/>
              <p:cNvSpPr txBox="1"/>
              <p:nvPr/>
            </p:nvSpPr>
            <p:spPr>
              <a:xfrm>
                <a:off x="612518" y="3822775"/>
                <a:ext cx="10422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Chair: 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Suresh Mistry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Alquity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Investment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grpSp>
          <p:nvGrpSpPr>
            <p:cNvPr id="267" name="Google Shape;267;p30"/>
            <p:cNvGrpSpPr/>
            <p:nvPr/>
          </p:nvGrpSpPr>
          <p:grpSpPr>
            <a:xfrm>
              <a:off x="7265808" y="2155825"/>
              <a:ext cx="1537201" cy="2427750"/>
              <a:chOff x="7265808" y="2155825"/>
              <a:chExt cx="1537201" cy="2427750"/>
            </a:xfrm>
          </p:grpSpPr>
          <p:sp>
            <p:nvSpPr>
              <p:cNvPr id="268" name="Google Shape;268;p30"/>
              <p:cNvSpPr txBox="1"/>
              <p:nvPr/>
            </p:nvSpPr>
            <p:spPr>
              <a:xfrm>
                <a:off x="7608109" y="3822775"/>
                <a:ext cx="8526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Seb Elwell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Switchfoot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Wealth IFA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69" name="Google Shape;269;p3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265808" y="2155825"/>
                <a:ext cx="1537201" cy="1537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0" name="Google Shape;270;p30"/>
            <p:cNvGrpSpPr/>
            <p:nvPr/>
          </p:nvGrpSpPr>
          <p:grpSpPr>
            <a:xfrm>
              <a:off x="3803400" y="2155825"/>
              <a:ext cx="1537201" cy="2427750"/>
              <a:chOff x="3803400" y="2155825"/>
              <a:chExt cx="1537201" cy="2427750"/>
            </a:xfrm>
          </p:grpSpPr>
          <p:sp>
            <p:nvSpPr>
              <p:cNvPr id="271" name="Google Shape;271;p30"/>
              <p:cNvSpPr txBox="1"/>
              <p:nvPr/>
            </p:nvSpPr>
            <p:spPr>
              <a:xfrm>
                <a:off x="4069350" y="3822775"/>
                <a:ext cx="10053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Rowan Stone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Virtuvest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72" name="Google Shape;272;p3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803400" y="2155825"/>
                <a:ext cx="1537201" cy="1537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3" name="Google Shape;273;p30"/>
            <p:cNvGrpSpPr/>
            <p:nvPr/>
          </p:nvGrpSpPr>
          <p:grpSpPr>
            <a:xfrm>
              <a:off x="5522591" y="2155825"/>
              <a:ext cx="1537201" cy="2427750"/>
              <a:chOff x="5517573" y="2155825"/>
              <a:chExt cx="1537201" cy="2427750"/>
            </a:xfrm>
          </p:grpSpPr>
          <p:sp>
            <p:nvSpPr>
              <p:cNvPr id="274" name="Google Shape;274;p30"/>
              <p:cNvSpPr txBox="1"/>
              <p:nvPr/>
            </p:nvSpPr>
            <p:spPr>
              <a:xfrm>
                <a:off x="5685424" y="3822775"/>
                <a:ext cx="12015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Tom Buffham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Brewin Dolphin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75" name="Google Shape;275;p3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517573" y="2155825"/>
                <a:ext cx="1537201" cy="1537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6" name="Google Shape;276;p30"/>
            <p:cNvGrpSpPr/>
            <p:nvPr/>
          </p:nvGrpSpPr>
          <p:grpSpPr>
            <a:xfrm>
              <a:off x="2060182" y="2155825"/>
              <a:ext cx="1537201" cy="2427744"/>
              <a:chOff x="2055164" y="2155825"/>
              <a:chExt cx="1537201" cy="2427744"/>
            </a:xfrm>
          </p:grpSpPr>
          <p:sp>
            <p:nvSpPr>
              <p:cNvPr id="277" name="Google Shape;277;p30"/>
              <p:cNvSpPr txBox="1"/>
              <p:nvPr/>
            </p:nvSpPr>
            <p:spPr>
              <a:xfrm>
                <a:off x="2222565" y="3822769"/>
                <a:ext cx="12024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Louisiana Salge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EQ Investors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78" name="Google Shape;278;p30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055164" y="2155825"/>
                <a:ext cx="1537201" cy="1537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366900" y="955000"/>
            <a:ext cx="8410200" cy="2255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284" name="Google Shape;284;p31"/>
          <p:cNvGraphicFramePr/>
          <p:nvPr/>
        </p:nvGraphicFramePr>
        <p:xfrm>
          <a:off x="373650" y="955050"/>
          <a:ext cx="8410200" cy="2183040"/>
        </p:xfrm>
        <a:graphic>
          <a:graphicData uri="http://schemas.openxmlformats.org/drawingml/2006/table">
            <a:tbl>
              <a:tblPr>
                <a:noFill/>
                <a:tableStyleId>{471B273F-AF55-40DC-A7E8-B3276FB67B5D}</a:tableStyleId>
              </a:tblPr>
              <a:tblGrid>
                <a:gridCol w="128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14.15 – 14.25: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Welcome back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14.25 – 15.05: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3 – Shifting the circular economy dial – what are the challenges and opportunities?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15.05 -15.45: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4 – If sustainable funds are to help deliver the positive impacts and outcomes many clients desire, asset selection is crucial.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15.45- 16.05: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Coffee break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5" name="Google Shape;285;p31"/>
          <p:cNvSpPr txBox="1"/>
          <p:nvPr/>
        </p:nvSpPr>
        <p:spPr>
          <a:xfrm>
            <a:off x="360000" y="378675"/>
            <a:ext cx="6914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  <a:endParaRPr sz="4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360000" y="1931847"/>
            <a:ext cx="8423964" cy="1279805"/>
            <a:chOff x="-223670" y="2304529"/>
            <a:chExt cx="14637643" cy="1279805"/>
          </a:xfrm>
        </p:grpSpPr>
        <p:sp>
          <p:nvSpPr>
            <p:cNvPr id="109" name="Google Shape;109;p14"/>
            <p:cNvSpPr txBox="1"/>
            <p:nvPr/>
          </p:nvSpPr>
          <p:spPr>
            <a:xfrm>
              <a:off x="-223670" y="2304529"/>
              <a:ext cx="6914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Welcome Address</a:t>
              </a:r>
              <a:endParaRPr sz="4000"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-223627" y="2817834"/>
              <a:ext cx="146376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Julia Dreblow</a:t>
              </a:r>
              <a:endPara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Founding Director, </a:t>
              </a:r>
              <a:r>
                <a:rPr lang="en-GB"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SRI Services</a:t>
              </a:r>
              <a:endParaRPr sz="2400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111" name="Google Shape;11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250" y="1327892"/>
            <a:ext cx="3261742" cy="248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/>
          <p:nvPr/>
        </p:nvSpPr>
        <p:spPr>
          <a:xfrm>
            <a:off x="360000" y="972000"/>
            <a:ext cx="84240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Panel 3: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Shifting the circular economy dial – what are the challenges and opportunities?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91" name="Google Shape;291;p32"/>
          <p:cNvGrpSpPr/>
          <p:nvPr/>
        </p:nvGrpSpPr>
        <p:grpSpPr>
          <a:xfrm>
            <a:off x="1424544" y="2156400"/>
            <a:ext cx="6294913" cy="2427175"/>
            <a:chOff x="1424544" y="2156400"/>
            <a:chExt cx="6294913" cy="2427175"/>
          </a:xfrm>
        </p:grpSpPr>
        <p:grpSp>
          <p:nvGrpSpPr>
            <p:cNvPr id="292" name="Google Shape;292;p32"/>
            <p:cNvGrpSpPr/>
            <p:nvPr/>
          </p:nvGrpSpPr>
          <p:grpSpPr>
            <a:xfrm>
              <a:off x="1424544" y="2156985"/>
              <a:ext cx="2011228" cy="2426590"/>
              <a:chOff x="1424543" y="2156985"/>
              <a:chExt cx="2011228" cy="2426590"/>
            </a:xfrm>
          </p:grpSpPr>
          <p:sp>
            <p:nvSpPr>
              <p:cNvPr id="293" name="Google Shape;293;p32"/>
              <p:cNvSpPr txBox="1"/>
              <p:nvPr/>
            </p:nvSpPr>
            <p:spPr>
              <a:xfrm>
                <a:off x="1706857" y="3822775"/>
                <a:ext cx="14466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My-Linh Ngo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BlueBay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94" name="Google Shape;294;p32"/>
              <p:cNvPicPr preferRelativeResize="0"/>
              <p:nvPr/>
            </p:nvPicPr>
            <p:blipFill rotWithShape="1">
              <a:blip r:embed="rId3">
                <a:alphaModFix/>
              </a:blip>
              <a:srcRect l="29" r="39"/>
              <a:stretch/>
            </p:blipFill>
            <p:spPr>
              <a:xfrm>
                <a:off x="1424543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32"/>
            <p:cNvGrpSpPr/>
            <p:nvPr/>
          </p:nvGrpSpPr>
          <p:grpSpPr>
            <a:xfrm>
              <a:off x="3565838" y="2156400"/>
              <a:ext cx="2012325" cy="2427175"/>
              <a:chOff x="3565838" y="2156400"/>
              <a:chExt cx="2012325" cy="2427175"/>
            </a:xfrm>
          </p:grpSpPr>
          <p:sp>
            <p:nvSpPr>
              <p:cNvPr id="296" name="Google Shape;296;p32"/>
              <p:cNvSpPr txBox="1"/>
              <p:nvPr/>
            </p:nvSpPr>
            <p:spPr>
              <a:xfrm>
                <a:off x="3900600" y="3822775"/>
                <a:ext cx="13428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Michael Rae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M&amp;G Investments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297" name="Google Shape;297;p32"/>
              <p:cNvPicPr preferRelativeResize="0"/>
              <p:nvPr/>
            </p:nvPicPr>
            <p:blipFill rotWithShape="1">
              <a:blip r:embed="rId4">
                <a:alphaModFix/>
              </a:blip>
              <a:srcRect l="39" r="49"/>
              <a:stretch/>
            </p:blipFill>
            <p:spPr>
              <a:xfrm>
                <a:off x="3565838" y="2156400"/>
                <a:ext cx="2012325" cy="1537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8" name="Google Shape;298;p32"/>
            <p:cNvGrpSpPr/>
            <p:nvPr/>
          </p:nvGrpSpPr>
          <p:grpSpPr>
            <a:xfrm>
              <a:off x="5708229" y="2156985"/>
              <a:ext cx="2011228" cy="2426590"/>
              <a:chOff x="5708228" y="2156985"/>
              <a:chExt cx="2011228" cy="2426590"/>
            </a:xfrm>
          </p:grpSpPr>
          <p:sp>
            <p:nvSpPr>
              <p:cNvPr id="299" name="Google Shape;299;p32"/>
              <p:cNvSpPr txBox="1"/>
              <p:nvPr/>
            </p:nvSpPr>
            <p:spPr>
              <a:xfrm>
                <a:off x="5990542" y="3822775"/>
                <a:ext cx="14466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Gabriel Micheli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Pictet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00" name="Google Shape;300;p32"/>
              <p:cNvPicPr preferRelativeResize="0"/>
              <p:nvPr/>
            </p:nvPicPr>
            <p:blipFill rotWithShape="1">
              <a:blip r:embed="rId5">
                <a:alphaModFix/>
              </a:blip>
              <a:srcRect l="29" r="39"/>
              <a:stretch/>
            </p:blipFill>
            <p:spPr>
              <a:xfrm>
                <a:off x="5708228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 txBox="1"/>
          <p:nvPr/>
        </p:nvSpPr>
        <p:spPr>
          <a:xfrm>
            <a:off x="360000" y="561600"/>
            <a:ext cx="8784000" cy="13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Panel 4: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If sustainable funds are to help deliver the positive impacts and outcomes many clients desire, asset selection is crucial.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06" name="Google Shape;306;p33"/>
          <p:cNvGrpSpPr/>
          <p:nvPr/>
        </p:nvGrpSpPr>
        <p:grpSpPr>
          <a:xfrm>
            <a:off x="369903" y="2156400"/>
            <a:ext cx="8404194" cy="2427175"/>
            <a:chOff x="360000" y="2156400"/>
            <a:chExt cx="8404194" cy="2427175"/>
          </a:xfrm>
        </p:grpSpPr>
        <p:grpSp>
          <p:nvGrpSpPr>
            <p:cNvPr id="307" name="Google Shape;307;p33"/>
            <p:cNvGrpSpPr/>
            <p:nvPr/>
          </p:nvGrpSpPr>
          <p:grpSpPr>
            <a:xfrm>
              <a:off x="360000" y="2156985"/>
              <a:ext cx="2011228" cy="2426590"/>
              <a:chOff x="360000" y="2156985"/>
              <a:chExt cx="2011228" cy="2426590"/>
            </a:xfrm>
          </p:grpSpPr>
          <p:sp>
            <p:nvSpPr>
              <p:cNvPr id="308" name="Google Shape;308;p33"/>
              <p:cNvSpPr txBox="1"/>
              <p:nvPr/>
            </p:nvSpPr>
            <p:spPr>
              <a:xfrm>
                <a:off x="636314" y="3822775"/>
                <a:ext cx="14586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George Latham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WHEB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09" name="Google Shape;309;p33"/>
              <p:cNvPicPr preferRelativeResize="0"/>
              <p:nvPr/>
            </p:nvPicPr>
            <p:blipFill rotWithShape="1">
              <a:blip r:embed="rId3">
                <a:alphaModFix/>
              </a:blip>
              <a:srcRect l="29" r="39"/>
              <a:stretch/>
            </p:blipFill>
            <p:spPr>
              <a:xfrm>
                <a:off x="360000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0" name="Google Shape;310;p33"/>
            <p:cNvGrpSpPr/>
            <p:nvPr/>
          </p:nvGrpSpPr>
          <p:grpSpPr>
            <a:xfrm>
              <a:off x="2490623" y="2156985"/>
              <a:ext cx="2011228" cy="2426590"/>
              <a:chOff x="2490623" y="2156985"/>
              <a:chExt cx="2011228" cy="2426590"/>
            </a:xfrm>
          </p:grpSpPr>
          <p:sp>
            <p:nvSpPr>
              <p:cNvPr id="311" name="Google Shape;311;p33"/>
              <p:cNvSpPr txBox="1"/>
              <p:nvPr/>
            </p:nvSpPr>
            <p:spPr>
              <a:xfrm>
                <a:off x="2766937" y="3822775"/>
                <a:ext cx="14586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Harriet Parker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Liontrust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12" name="Google Shape;312;p33"/>
              <p:cNvPicPr preferRelativeResize="0"/>
              <p:nvPr/>
            </p:nvPicPr>
            <p:blipFill rotWithShape="1">
              <a:blip r:embed="rId4">
                <a:alphaModFix/>
              </a:blip>
              <a:srcRect l="29" r="39"/>
              <a:stretch/>
            </p:blipFill>
            <p:spPr>
              <a:xfrm>
                <a:off x="2490623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3" name="Google Shape;313;p33"/>
            <p:cNvGrpSpPr/>
            <p:nvPr/>
          </p:nvGrpSpPr>
          <p:grpSpPr>
            <a:xfrm>
              <a:off x="4621246" y="2156400"/>
              <a:ext cx="2012325" cy="2427175"/>
              <a:chOff x="4621247" y="2156400"/>
              <a:chExt cx="2012325" cy="2427175"/>
            </a:xfrm>
          </p:grpSpPr>
          <p:sp>
            <p:nvSpPr>
              <p:cNvPr id="314" name="Google Shape;314;p33"/>
              <p:cNvSpPr txBox="1"/>
              <p:nvPr/>
            </p:nvSpPr>
            <p:spPr>
              <a:xfrm>
                <a:off x="4704759" y="3822775"/>
                <a:ext cx="18453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Alice Evans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Columbia Threadneedle Investments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15" name="Google Shape;315;p33"/>
              <p:cNvPicPr preferRelativeResize="0"/>
              <p:nvPr/>
            </p:nvPicPr>
            <p:blipFill rotWithShape="1">
              <a:blip r:embed="rId5">
                <a:alphaModFix/>
              </a:blip>
              <a:srcRect l="39" r="49"/>
              <a:stretch/>
            </p:blipFill>
            <p:spPr>
              <a:xfrm>
                <a:off x="4621247" y="2156400"/>
                <a:ext cx="2012325" cy="1537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16" name="Google Shape;316;p33"/>
            <p:cNvGrpSpPr/>
            <p:nvPr/>
          </p:nvGrpSpPr>
          <p:grpSpPr>
            <a:xfrm>
              <a:off x="6752966" y="2156985"/>
              <a:ext cx="2011228" cy="2426590"/>
              <a:chOff x="6752966" y="2156985"/>
              <a:chExt cx="2011228" cy="2426590"/>
            </a:xfrm>
          </p:grpSpPr>
          <p:sp>
            <p:nvSpPr>
              <p:cNvPr id="317" name="Google Shape;317;p33"/>
              <p:cNvSpPr txBox="1"/>
              <p:nvPr/>
            </p:nvSpPr>
            <p:spPr>
              <a:xfrm>
                <a:off x="7333480" y="3822775"/>
                <a:ext cx="8502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Kate Elliot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Greenbank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18" name="Google Shape;318;p33"/>
              <p:cNvPicPr preferRelativeResize="0"/>
              <p:nvPr/>
            </p:nvPicPr>
            <p:blipFill rotWithShape="1">
              <a:blip r:embed="rId6">
                <a:alphaModFix/>
              </a:blip>
              <a:srcRect l="29" r="39"/>
              <a:stretch/>
            </p:blipFill>
            <p:spPr>
              <a:xfrm>
                <a:off x="6752966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/>
          <p:nvPr/>
        </p:nvSpPr>
        <p:spPr>
          <a:xfrm>
            <a:off x="366900" y="955000"/>
            <a:ext cx="8410200" cy="3030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324" name="Google Shape;324;p34"/>
          <p:cNvGraphicFramePr/>
          <p:nvPr/>
        </p:nvGraphicFramePr>
        <p:xfrm>
          <a:off x="373650" y="955050"/>
          <a:ext cx="8410200" cy="3030720"/>
        </p:xfrm>
        <a:graphic>
          <a:graphicData uri="http://schemas.openxmlformats.org/drawingml/2006/table">
            <a:tbl>
              <a:tblPr>
                <a:noFill/>
                <a:tableStyleId>{471B273F-AF55-40DC-A7E8-B3276FB67B5D}</a:tableStyleId>
              </a:tblPr>
              <a:tblGrid>
                <a:gridCol w="128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15.45- 16.05: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Coffee break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16.05 – 16.35: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AFTERNOON KEYNOTE – Joanne Etherton, Head of Purposeful Markets</a:t>
                      </a:r>
                      <a:b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</a:b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at ClientEarth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16.35 – 17.00: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Manager’s share their stories Panel 5 – ‘Something I care about,</a:t>
                      </a:r>
                      <a:b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</a:b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and am working on’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17.00 – 17.15: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Expert presentation – Mike Clark, Ario Advisory – An actuary’s view of Climate Risk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17.15 – 17.30: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‘Next Steps’ and close 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17.30 – 20.30: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Drinks reception and canapes</a:t>
                      </a:r>
                      <a:endParaRPr sz="16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5" name="Google Shape;325;p34"/>
          <p:cNvSpPr txBox="1"/>
          <p:nvPr/>
        </p:nvSpPr>
        <p:spPr>
          <a:xfrm>
            <a:off x="360000" y="378675"/>
            <a:ext cx="6914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Agenda</a:t>
            </a:r>
            <a:endParaRPr sz="4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5"/>
          <p:cNvGrpSpPr/>
          <p:nvPr/>
        </p:nvGrpSpPr>
        <p:grpSpPr>
          <a:xfrm>
            <a:off x="360000" y="1327892"/>
            <a:ext cx="8424000" cy="2487715"/>
            <a:chOff x="360000" y="1701650"/>
            <a:chExt cx="8424000" cy="2487715"/>
          </a:xfrm>
        </p:grpSpPr>
        <p:pic>
          <p:nvPicPr>
            <p:cNvPr id="331" name="Google Shape;331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22250" y="1701650"/>
              <a:ext cx="3261742" cy="24877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" name="Google Shape;332;p35"/>
            <p:cNvGrpSpPr/>
            <p:nvPr/>
          </p:nvGrpSpPr>
          <p:grpSpPr>
            <a:xfrm>
              <a:off x="360000" y="2140743"/>
              <a:ext cx="8424000" cy="1609530"/>
              <a:chOff x="360000" y="2280420"/>
              <a:chExt cx="8424000" cy="1609530"/>
            </a:xfrm>
          </p:grpSpPr>
          <p:sp>
            <p:nvSpPr>
              <p:cNvPr id="333" name="Google Shape;333;p35"/>
              <p:cNvSpPr txBox="1"/>
              <p:nvPr/>
            </p:nvSpPr>
            <p:spPr>
              <a:xfrm>
                <a:off x="360000" y="2829750"/>
                <a:ext cx="8424000" cy="106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Joanne Etherton</a:t>
                </a:r>
                <a:endParaRPr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Head of Purposeful Markets,</a:t>
                </a:r>
                <a:b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 sz="2400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ClientEarth</a:t>
                </a:r>
                <a:endParaRPr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34" name="Google Shape;334;p35"/>
              <p:cNvSpPr txBox="1"/>
              <p:nvPr/>
            </p:nvSpPr>
            <p:spPr>
              <a:xfrm>
                <a:off x="360000" y="2280420"/>
                <a:ext cx="8424000" cy="49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Keynote Address</a:t>
                </a:r>
                <a:endParaRPr sz="4000" b="1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 txBox="1"/>
          <p:nvPr/>
        </p:nvSpPr>
        <p:spPr>
          <a:xfrm>
            <a:off x="360000" y="972000"/>
            <a:ext cx="87840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Panel 5: </a:t>
            </a: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 manager stories</a:t>
            </a:r>
            <a:b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34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‘Something I care about, and am working on’</a:t>
            </a:r>
            <a:endParaRPr sz="34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340" name="Google Shape;340;p36"/>
          <p:cNvGrpSpPr/>
          <p:nvPr/>
        </p:nvGrpSpPr>
        <p:grpSpPr>
          <a:xfrm>
            <a:off x="1435216" y="2156400"/>
            <a:ext cx="6273568" cy="2427175"/>
            <a:chOff x="1435214" y="2156400"/>
            <a:chExt cx="6273568" cy="2427175"/>
          </a:xfrm>
        </p:grpSpPr>
        <p:grpSp>
          <p:nvGrpSpPr>
            <p:cNvPr id="341" name="Google Shape;341;p36"/>
            <p:cNvGrpSpPr/>
            <p:nvPr/>
          </p:nvGrpSpPr>
          <p:grpSpPr>
            <a:xfrm>
              <a:off x="1435214" y="2156985"/>
              <a:ext cx="2011228" cy="2426590"/>
              <a:chOff x="1435214" y="2156985"/>
              <a:chExt cx="2011228" cy="2426590"/>
            </a:xfrm>
          </p:grpSpPr>
          <p:sp>
            <p:nvSpPr>
              <p:cNvPr id="342" name="Google Shape;342;p36"/>
              <p:cNvSpPr txBox="1"/>
              <p:nvPr/>
            </p:nvSpPr>
            <p:spPr>
              <a:xfrm>
                <a:off x="1487128" y="3822775"/>
                <a:ext cx="19074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Caroline Langley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Quilter Cheviot Investment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43" name="Google Shape;343;p36"/>
              <p:cNvPicPr preferRelativeResize="0"/>
              <p:nvPr/>
            </p:nvPicPr>
            <p:blipFill rotWithShape="1">
              <a:blip r:embed="rId3">
                <a:alphaModFix/>
              </a:blip>
              <a:srcRect l="29" r="39"/>
              <a:stretch/>
            </p:blipFill>
            <p:spPr>
              <a:xfrm>
                <a:off x="1435214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4" name="Google Shape;344;p36"/>
            <p:cNvGrpSpPr/>
            <p:nvPr/>
          </p:nvGrpSpPr>
          <p:grpSpPr>
            <a:xfrm>
              <a:off x="5697554" y="2156985"/>
              <a:ext cx="2011228" cy="2426590"/>
              <a:chOff x="5697554" y="2156985"/>
              <a:chExt cx="2011228" cy="2426590"/>
            </a:xfrm>
          </p:grpSpPr>
          <p:sp>
            <p:nvSpPr>
              <p:cNvPr id="345" name="Google Shape;345;p36"/>
              <p:cNvSpPr txBox="1"/>
              <p:nvPr/>
            </p:nvSpPr>
            <p:spPr>
              <a:xfrm>
                <a:off x="6028168" y="3822775"/>
                <a:ext cx="13500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David Harrison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Rathbones Group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46" name="Google Shape;346;p36"/>
              <p:cNvPicPr preferRelativeResize="0"/>
              <p:nvPr/>
            </p:nvPicPr>
            <p:blipFill rotWithShape="1">
              <a:blip r:embed="rId4">
                <a:alphaModFix/>
              </a:blip>
              <a:srcRect l="29" r="39"/>
              <a:stretch/>
            </p:blipFill>
            <p:spPr>
              <a:xfrm>
                <a:off x="5697554" y="2156985"/>
                <a:ext cx="2011228" cy="15360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347" name="Google Shape;347;p36"/>
            <p:cNvGrpSpPr/>
            <p:nvPr/>
          </p:nvGrpSpPr>
          <p:grpSpPr>
            <a:xfrm>
              <a:off x="3565836" y="2156400"/>
              <a:ext cx="2012325" cy="2427175"/>
              <a:chOff x="3565838" y="2156400"/>
              <a:chExt cx="2012325" cy="2427175"/>
            </a:xfrm>
          </p:grpSpPr>
          <p:sp>
            <p:nvSpPr>
              <p:cNvPr id="348" name="Google Shape;348;p36"/>
              <p:cNvSpPr txBox="1"/>
              <p:nvPr/>
            </p:nvSpPr>
            <p:spPr>
              <a:xfrm>
                <a:off x="3845850" y="3822775"/>
                <a:ext cx="1452300" cy="76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chemeClr val="lt1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George Crowdy</a:t>
                </a:r>
                <a:endParaRPr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Royal London</a:t>
                </a:r>
                <a:b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Asset Management</a:t>
                </a:r>
                <a:endParaRPr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pic>
            <p:nvPicPr>
              <p:cNvPr id="349" name="Google Shape;349;p36"/>
              <p:cNvPicPr preferRelativeResize="0"/>
              <p:nvPr/>
            </p:nvPicPr>
            <p:blipFill rotWithShape="1">
              <a:blip r:embed="rId5">
                <a:alphaModFix/>
              </a:blip>
              <a:srcRect l="39" r="49"/>
              <a:stretch/>
            </p:blipFill>
            <p:spPr>
              <a:xfrm>
                <a:off x="3565838" y="2156400"/>
                <a:ext cx="2012325" cy="15371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oogle Shape;354;p37"/>
          <p:cNvGrpSpPr/>
          <p:nvPr/>
        </p:nvGrpSpPr>
        <p:grpSpPr>
          <a:xfrm>
            <a:off x="360000" y="1327893"/>
            <a:ext cx="8423991" cy="2487714"/>
            <a:chOff x="360000" y="1327893"/>
            <a:chExt cx="8423991" cy="2487714"/>
          </a:xfrm>
        </p:grpSpPr>
        <p:pic>
          <p:nvPicPr>
            <p:cNvPr id="355" name="Google Shape;355;p37"/>
            <p:cNvPicPr preferRelativeResize="0"/>
            <p:nvPr/>
          </p:nvPicPr>
          <p:blipFill rotWithShape="1">
            <a:blip r:embed="rId3">
              <a:alphaModFix/>
            </a:blip>
            <a:srcRect t="29" b="39"/>
            <a:stretch/>
          </p:blipFill>
          <p:spPr>
            <a:xfrm>
              <a:off x="5522250" y="1327893"/>
              <a:ext cx="3261741" cy="2487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37"/>
            <p:cNvSpPr txBox="1"/>
            <p:nvPr/>
          </p:nvSpPr>
          <p:spPr>
            <a:xfrm>
              <a:off x="360000" y="2906300"/>
              <a:ext cx="4026900" cy="7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Mike Clark</a:t>
              </a:r>
              <a:endPara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Founder Director, </a:t>
              </a:r>
              <a:r>
                <a:rPr lang="en-GB"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Ario Advisory</a:t>
              </a:r>
              <a:endParaRPr sz="2400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57" name="Google Shape;357;p37"/>
            <p:cNvSpPr txBox="1"/>
            <p:nvPr/>
          </p:nvSpPr>
          <p:spPr>
            <a:xfrm>
              <a:off x="360000" y="1478800"/>
              <a:ext cx="4616100" cy="13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 b="1">
                  <a:solidFill>
                    <a:schemeClr val="l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Expert Presentation:</a:t>
              </a:r>
              <a:b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An actuary’s view</a:t>
              </a:r>
              <a:b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</a:br>
              <a: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of Climate Risk</a:t>
              </a:r>
              <a:endParaRPr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38"/>
          <p:cNvGrpSpPr/>
          <p:nvPr/>
        </p:nvGrpSpPr>
        <p:grpSpPr>
          <a:xfrm>
            <a:off x="360000" y="1931847"/>
            <a:ext cx="8423964" cy="1279805"/>
            <a:chOff x="-223670" y="2304529"/>
            <a:chExt cx="14637643" cy="1279805"/>
          </a:xfrm>
        </p:grpSpPr>
        <p:sp>
          <p:nvSpPr>
            <p:cNvPr id="363" name="Google Shape;363;p38"/>
            <p:cNvSpPr txBox="1"/>
            <p:nvPr/>
          </p:nvSpPr>
          <p:spPr>
            <a:xfrm>
              <a:off x="-223670" y="2304529"/>
              <a:ext cx="6914700" cy="39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 b="1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Next Steps</a:t>
              </a:r>
              <a:endParaRPr sz="4000"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4" name="Google Shape;364;p38"/>
            <p:cNvSpPr txBox="1"/>
            <p:nvPr/>
          </p:nvSpPr>
          <p:spPr>
            <a:xfrm>
              <a:off x="-223627" y="2817834"/>
              <a:ext cx="14637600" cy="76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Julia Dreblow</a:t>
              </a:r>
              <a:endPara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Founding Director, </a:t>
              </a:r>
              <a:r>
                <a:rPr lang="en-GB"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SRI Services</a:t>
              </a:r>
              <a:endParaRPr sz="2400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365" name="Google Shape;3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250" y="1327892"/>
            <a:ext cx="3261742" cy="2487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/>
          <p:nvPr/>
        </p:nvSpPr>
        <p:spPr>
          <a:xfrm>
            <a:off x="373650" y="1497600"/>
            <a:ext cx="8396700" cy="2185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Questions…?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Thank you for attending!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Don’t forget your: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CPD sign in / out – we need your names!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Feedback forms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Dialshifter postcards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Drinks – 17.30 – last orders at 20.30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360000" y="516925"/>
            <a:ext cx="74703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17.15 – 17.30:</a:t>
            </a: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‘Next Steps’</a:t>
            </a:r>
            <a:endParaRPr sz="40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15000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and close</a:t>
            </a:r>
            <a:endParaRPr sz="40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72" name="Google Shape;3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0200" y="218925"/>
            <a:ext cx="953800" cy="9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40"/>
          <p:cNvGrpSpPr/>
          <p:nvPr/>
        </p:nvGrpSpPr>
        <p:grpSpPr>
          <a:xfrm>
            <a:off x="373650" y="1789856"/>
            <a:ext cx="8396700" cy="1983000"/>
            <a:chOff x="373650" y="360000"/>
            <a:chExt cx="8396700" cy="1983000"/>
          </a:xfrm>
        </p:grpSpPr>
        <p:sp>
          <p:nvSpPr>
            <p:cNvPr id="378" name="Google Shape;378;p40"/>
            <p:cNvSpPr/>
            <p:nvPr/>
          </p:nvSpPr>
          <p:spPr>
            <a:xfrm>
              <a:off x="373650" y="360000"/>
              <a:ext cx="8396700" cy="19830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F49F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40"/>
            <p:cNvGrpSpPr/>
            <p:nvPr/>
          </p:nvGrpSpPr>
          <p:grpSpPr>
            <a:xfrm>
              <a:off x="458355" y="484288"/>
              <a:ext cx="8128230" cy="1734424"/>
              <a:chOff x="458355" y="484288"/>
              <a:chExt cx="8128230" cy="1734424"/>
            </a:xfrm>
          </p:grpSpPr>
          <p:sp>
            <p:nvSpPr>
              <p:cNvPr id="380" name="Google Shape;380;p40"/>
              <p:cNvSpPr txBox="1"/>
              <p:nvPr/>
            </p:nvSpPr>
            <p:spPr>
              <a:xfrm>
                <a:off x="538875" y="484288"/>
                <a:ext cx="975600" cy="19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Event partners:</a:t>
                </a:r>
                <a:endParaRPr sz="10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grpSp>
            <p:nvGrpSpPr>
              <p:cNvPr id="381" name="Google Shape;381;p40"/>
              <p:cNvGrpSpPr/>
              <p:nvPr/>
            </p:nvGrpSpPr>
            <p:grpSpPr>
              <a:xfrm>
                <a:off x="557415" y="729927"/>
                <a:ext cx="8029170" cy="403200"/>
                <a:chOff x="557415" y="3283898"/>
                <a:chExt cx="8029170" cy="403200"/>
              </a:xfrm>
            </p:grpSpPr>
            <p:pic>
              <p:nvPicPr>
                <p:cNvPr id="382" name="Google Shape;382;p40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57415" y="3326878"/>
                  <a:ext cx="1040399" cy="3095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3" name="Google Shape;383;p40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091137" y="3283898"/>
                  <a:ext cx="618020" cy="403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4" name="Google Shape;384;p40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3246494" y="3297267"/>
                  <a:ext cx="1076401" cy="3687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5" name="Google Shape;385;p40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4923399" y="3302736"/>
                  <a:ext cx="806400" cy="305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6" name="Google Shape;386;p40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6182361" y="3336506"/>
                  <a:ext cx="1105200" cy="29025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87" name="Google Shape;387;p40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7668585" y="3337376"/>
                  <a:ext cx="918000" cy="28851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88" name="Google Shape;388;p40"/>
              <p:cNvGrpSpPr/>
              <p:nvPr/>
            </p:nvGrpSpPr>
            <p:grpSpPr>
              <a:xfrm>
                <a:off x="557415" y="1206027"/>
                <a:ext cx="8029170" cy="444492"/>
                <a:chOff x="557415" y="3744944"/>
                <a:chExt cx="8029170" cy="444492"/>
              </a:xfrm>
            </p:grpSpPr>
            <p:pic>
              <p:nvPicPr>
                <p:cNvPr id="389" name="Google Shape;389;p40"/>
                <p:cNvPicPr preferRelativeResize="0"/>
                <p:nvPr/>
              </p:nvPicPr>
              <p:blipFill>
                <a:blip r:embed="rId9">
                  <a:alphaModFix/>
                </a:blip>
                <a:stretch>
                  <a:fillRect/>
                </a:stretch>
              </p:blipFill>
              <p:spPr>
                <a:xfrm>
                  <a:off x="557415" y="3974627"/>
                  <a:ext cx="1177201" cy="1856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0" name="Google Shape;390;p40"/>
                <p:cNvPicPr preferRelativeResize="0"/>
                <p:nvPr/>
              </p:nvPicPr>
              <p:blipFill>
                <a:blip r:embed="rId10">
                  <a:alphaModFix/>
                </a:blip>
                <a:stretch>
                  <a:fillRect/>
                </a:stretch>
              </p:blipFill>
              <p:spPr>
                <a:xfrm>
                  <a:off x="3162877" y="3957536"/>
                  <a:ext cx="1105200" cy="1972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1" name="Google Shape;391;p40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1978946" y="3870460"/>
                  <a:ext cx="939600" cy="2994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2" name="Google Shape;392;p40"/>
                <p:cNvPicPr preferRelativeResize="0"/>
                <p:nvPr/>
              </p:nvPicPr>
              <p:blipFill>
                <a:blip r:embed="rId12">
                  <a:alphaModFix/>
                </a:blip>
                <a:stretch>
                  <a:fillRect/>
                </a:stretch>
              </p:blipFill>
              <p:spPr>
                <a:xfrm>
                  <a:off x="4512407" y="3913561"/>
                  <a:ext cx="759600" cy="2758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3" name="Google Shape;393;p40"/>
                <p:cNvPicPr preferRelativeResize="0"/>
                <p:nvPr/>
              </p:nvPicPr>
              <p:blipFill>
                <a:blip r:embed="rId13">
                  <a:alphaModFix/>
                </a:blip>
                <a:stretch>
                  <a:fillRect/>
                </a:stretch>
              </p:blipFill>
              <p:spPr>
                <a:xfrm>
                  <a:off x="5516337" y="3883501"/>
                  <a:ext cx="997200" cy="2875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4" name="Google Shape;394;p40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6757868" y="3744944"/>
                  <a:ext cx="753222" cy="4216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5" name="Google Shape;395;p40"/>
                <p:cNvPicPr preferRelativeResize="0"/>
                <p:nvPr/>
              </p:nvPicPr>
              <p:blipFill>
                <a:blip r:embed="rId15">
                  <a:alphaModFix/>
                </a:blip>
                <a:stretch>
                  <a:fillRect/>
                </a:stretch>
              </p:blipFill>
              <p:spPr>
                <a:xfrm>
                  <a:off x="7755421" y="3952676"/>
                  <a:ext cx="831164" cy="1519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396" name="Google Shape;396;p40"/>
              <p:cNvGrpSpPr/>
              <p:nvPr/>
            </p:nvGrpSpPr>
            <p:grpSpPr>
              <a:xfrm>
                <a:off x="458355" y="1804419"/>
                <a:ext cx="8128230" cy="414293"/>
                <a:chOff x="458355" y="4282190"/>
                <a:chExt cx="8128230" cy="414293"/>
              </a:xfrm>
            </p:grpSpPr>
            <p:pic>
              <p:nvPicPr>
                <p:cNvPr id="397" name="Google Shape;397;p40"/>
                <p:cNvPicPr preferRelativeResize="0"/>
                <p:nvPr/>
              </p:nvPicPr>
              <p:blipFill>
                <a:blip r:embed="rId16">
                  <a:alphaModFix/>
                </a:blip>
                <a:stretch>
                  <a:fillRect/>
                </a:stretch>
              </p:blipFill>
              <p:spPr>
                <a:xfrm>
                  <a:off x="458355" y="4282190"/>
                  <a:ext cx="1191598" cy="4009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8" name="Google Shape;398;p40"/>
                <p:cNvPicPr preferRelativeResize="0"/>
                <p:nvPr/>
              </p:nvPicPr>
              <p:blipFill>
                <a:blip r:embed="rId17">
                  <a:alphaModFix/>
                </a:blip>
                <a:stretch>
                  <a:fillRect/>
                </a:stretch>
              </p:blipFill>
              <p:spPr>
                <a:xfrm>
                  <a:off x="3477807" y="4305801"/>
                  <a:ext cx="907197" cy="3261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99" name="Google Shape;399;p40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2191280" y="4373111"/>
                  <a:ext cx="745200" cy="30261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0" name="Google Shape;400;p40"/>
                <p:cNvPicPr preferRelativeResize="0"/>
                <p:nvPr/>
              </p:nvPicPr>
              <p:blipFill>
                <a:blip r:embed="rId19">
                  <a:alphaModFix/>
                </a:blip>
                <a:stretch>
                  <a:fillRect/>
                </a:stretch>
              </p:blipFill>
              <p:spPr>
                <a:xfrm>
                  <a:off x="6202059" y="4351521"/>
                  <a:ext cx="957599" cy="28802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1" name="Google Shape;401;p40"/>
                <p:cNvPicPr preferRelativeResize="0"/>
                <p:nvPr/>
              </p:nvPicPr>
              <p:blipFill>
                <a:blip r:embed="rId20">
                  <a:alphaModFix/>
                </a:blip>
                <a:stretch>
                  <a:fillRect/>
                </a:stretch>
              </p:blipFill>
              <p:spPr>
                <a:xfrm>
                  <a:off x="4926332" y="4314141"/>
                  <a:ext cx="734400" cy="38234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02" name="Google Shape;402;p40"/>
                <p:cNvPicPr preferRelativeResize="0"/>
                <p:nvPr/>
              </p:nvPicPr>
              <p:blipFill>
                <a:blip r:embed="rId21">
                  <a:alphaModFix/>
                </a:blip>
                <a:stretch>
                  <a:fillRect/>
                </a:stretch>
              </p:blipFill>
              <p:spPr>
                <a:xfrm>
                  <a:off x="7700984" y="4310292"/>
                  <a:ext cx="885601" cy="31896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403" name="Google Shape;403;p40"/>
          <p:cNvSpPr txBox="1"/>
          <p:nvPr/>
        </p:nvSpPr>
        <p:spPr>
          <a:xfrm>
            <a:off x="360000" y="378675"/>
            <a:ext cx="71415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Thank you for joining us</a:t>
            </a:r>
            <a:endParaRPr sz="40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www.sriServices.co.uk</a:t>
            </a:r>
            <a:endParaRPr sz="2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 information only.  We are not regulated or authorised to offer advice.</a:t>
            </a:r>
            <a:endParaRPr sz="16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04" name="Google Shape;404;p40"/>
          <p:cNvSpPr/>
          <p:nvPr/>
        </p:nvSpPr>
        <p:spPr>
          <a:xfrm>
            <a:off x="7501655" y="227403"/>
            <a:ext cx="1260000" cy="126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5" name="Google Shape;405;p4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554952" y="272402"/>
            <a:ext cx="1170002" cy="1170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6" name="Google Shape;406;p40"/>
          <p:cNvGrpSpPr/>
          <p:nvPr/>
        </p:nvGrpSpPr>
        <p:grpSpPr>
          <a:xfrm>
            <a:off x="373650" y="4022175"/>
            <a:ext cx="8396700" cy="774600"/>
            <a:chOff x="373650" y="4022175"/>
            <a:chExt cx="8396700" cy="774600"/>
          </a:xfrm>
        </p:grpSpPr>
        <p:sp>
          <p:nvSpPr>
            <p:cNvPr id="407" name="Google Shape;407;p40"/>
            <p:cNvSpPr/>
            <p:nvPr/>
          </p:nvSpPr>
          <p:spPr>
            <a:xfrm>
              <a:off x="373650" y="4022175"/>
              <a:ext cx="8396700" cy="7746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F49F2D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8" name="Google Shape;408;p40"/>
            <p:cNvGrpSpPr/>
            <p:nvPr/>
          </p:nvGrpSpPr>
          <p:grpSpPr>
            <a:xfrm>
              <a:off x="538875" y="4126381"/>
              <a:ext cx="8098647" cy="566188"/>
              <a:chOff x="538875" y="4126381"/>
              <a:chExt cx="8098647" cy="566188"/>
            </a:xfrm>
          </p:grpSpPr>
          <p:grpSp>
            <p:nvGrpSpPr>
              <p:cNvPr id="409" name="Google Shape;409;p40"/>
              <p:cNvGrpSpPr/>
              <p:nvPr/>
            </p:nvGrpSpPr>
            <p:grpSpPr>
              <a:xfrm>
                <a:off x="6903041" y="4245542"/>
                <a:ext cx="1734481" cy="442450"/>
                <a:chOff x="6903041" y="3071298"/>
                <a:chExt cx="1734481" cy="442450"/>
              </a:xfrm>
            </p:grpSpPr>
            <p:pic>
              <p:nvPicPr>
                <p:cNvPr id="410" name="Google Shape;410;p40"/>
                <p:cNvPicPr preferRelativeResize="0"/>
                <p:nvPr/>
              </p:nvPicPr>
              <p:blipFill>
                <a:blip r:embed="rId23">
                  <a:alphaModFix/>
                </a:blip>
                <a:stretch>
                  <a:fillRect/>
                </a:stretch>
              </p:blipFill>
              <p:spPr>
                <a:xfrm>
                  <a:off x="6903041" y="3143850"/>
                  <a:ext cx="355534" cy="3616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1" name="Google Shape;411;p40"/>
                <p:cNvPicPr preferRelativeResize="0"/>
                <p:nvPr/>
              </p:nvPicPr>
              <p:blipFill>
                <a:blip r:embed="rId24">
                  <a:alphaModFix/>
                </a:blip>
                <a:stretch>
                  <a:fillRect/>
                </a:stretch>
              </p:blipFill>
              <p:spPr>
                <a:xfrm>
                  <a:off x="8174383" y="3135984"/>
                  <a:ext cx="463139" cy="31307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412" name="Google Shape;412;p40"/>
                <p:cNvPicPr preferRelativeResize="0"/>
                <p:nvPr/>
              </p:nvPicPr>
              <p:blipFill>
                <a:blip r:embed="rId25">
                  <a:alphaModFix/>
                </a:blip>
                <a:stretch>
                  <a:fillRect/>
                </a:stretch>
              </p:blipFill>
              <p:spPr>
                <a:xfrm>
                  <a:off x="7469385" y="3071298"/>
                  <a:ext cx="494188" cy="4424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413" name="Google Shape;413;p40"/>
              <p:cNvGrpSpPr/>
              <p:nvPr/>
            </p:nvGrpSpPr>
            <p:grpSpPr>
              <a:xfrm>
                <a:off x="538875" y="4126381"/>
                <a:ext cx="2012228" cy="522401"/>
                <a:chOff x="538875" y="2952138"/>
                <a:chExt cx="2012228" cy="522401"/>
              </a:xfrm>
            </p:grpSpPr>
            <p:grpSp>
              <p:nvGrpSpPr>
                <p:cNvPr id="414" name="Google Shape;414;p40"/>
                <p:cNvGrpSpPr/>
                <p:nvPr/>
              </p:nvGrpSpPr>
              <p:grpSpPr>
                <a:xfrm>
                  <a:off x="557415" y="3202164"/>
                  <a:ext cx="1993688" cy="272375"/>
                  <a:chOff x="557415" y="3202164"/>
                  <a:chExt cx="1993688" cy="272375"/>
                </a:xfrm>
              </p:grpSpPr>
              <p:pic>
                <p:nvPicPr>
                  <p:cNvPr id="415" name="Google Shape;415;p40"/>
                  <p:cNvPicPr preferRelativeResize="0"/>
                  <p:nvPr/>
                </p:nvPicPr>
                <p:blipFill>
                  <a:blip r:embed="rId26">
                    <a:alphaModFix/>
                  </a:blip>
                  <a:stretch>
                    <a:fillRect/>
                  </a:stretch>
                </p:blipFill>
                <p:spPr>
                  <a:xfrm>
                    <a:off x="1579947" y="3243282"/>
                    <a:ext cx="971156" cy="1663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416" name="Google Shape;416;p40"/>
                  <p:cNvPicPr preferRelativeResize="0"/>
                  <p:nvPr/>
                </p:nvPicPr>
                <p:blipFill>
                  <a:blip r:embed="rId27">
                    <a:alphaModFix/>
                  </a:blip>
                  <a:stretch>
                    <a:fillRect/>
                  </a:stretch>
                </p:blipFill>
                <p:spPr>
                  <a:xfrm>
                    <a:off x="557415" y="3202164"/>
                    <a:ext cx="860846" cy="2723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417" name="Google Shape;417;p40"/>
                <p:cNvSpPr txBox="1"/>
                <p:nvPr/>
              </p:nvSpPr>
              <p:spPr>
                <a:xfrm>
                  <a:off x="538875" y="2952138"/>
                  <a:ext cx="9756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Keynotes: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418" name="Google Shape;418;p40"/>
              <p:cNvGrpSpPr/>
              <p:nvPr/>
            </p:nvGrpSpPr>
            <p:grpSpPr>
              <a:xfrm>
                <a:off x="3441238" y="4126381"/>
                <a:ext cx="975600" cy="566188"/>
                <a:chOff x="3606242" y="2952138"/>
                <a:chExt cx="975600" cy="566188"/>
              </a:xfrm>
            </p:grpSpPr>
            <p:pic>
              <p:nvPicPr>
                <p:cNvPr id="419" name="Google Shape;419;p40"/>
                <p:cNvPicPr preferRelativeResize="0"/>
                <p:nvPr/>
              </p:nvPicPr>
              <p:blipFill>
                <a:blip r:embed="rId28">
                  <a:alphaModFix/>
                </a:blip>
                <a:stretch>
                  <a:fillRect/>
                </a:stretch>
              </p:blipFill>
              <p:spPr>
                <a:xfrm>
                  <a:off x="3606242" y="3179301"/>
                  <a:ext cx="654985" cy="3390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20" name="Google Shape;420;p40"/>
                <p:cNvSpPr txBox="1"/>
                <p:nvPr/>
              </p:nvSpPr>
              <p:spPr>
                <a:xfrm>
                  <a:off x="3606242" y="2952138"/>
                  <a:ext cx="9756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Part of: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421" name="Google Shape;421;p40"/>
              <p:cNvGrpSpPr/>
              <p:nvPr/>
            </p:nvGrpSpPr>
            <p:grpSpPr>
              <a:xfrm>
                <a:off x="4316372" y="4133993"/>
                <a:ext cx="1353300" cy="499437"/>
                <a:chOff x="4449675" y="2959750"/>
                <a:chExt cx="1353300" cy="499437"/>
              </a:xfrm>
            </p:grpSpPr>
            <p:pic>
              <p:nvPicPr>
                <p:cNvPr id="422" name="Google Shape;422;p40"/>
                <p:cNvPicPr preferRelativeResize="0"/>
                <p:nvPr/>
              </p:nvPicPr>
              <p:blipFill>
                <a:blip r:embed="rId29">
                  <a:alphaModFix/>
                </a:blip>
                <a:stretch>
                  <a:fillRect/>
                </a:stretch>
              </p:blipFill>
              <p:spPr>
                <a:xfrm>
                  <a:off x="4449675" y="3210600"/>
                  <a:ext cx="860825" cy="2485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23" name="Google Shape;423;p40"/>
                <p:cNvSpPr txBox="1"/>
                <p:nvPr/>
              </p:nvSpPr>
              <p:spPr>
                <a:xfrm>
                  <a:off x="4449675" y="2959750"/>
                  <a:ext cx="13533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Organising partner: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  <p:grpSp>
            <p:nvGrpSpPr>
              <p:cNvPr id="424" name="Google Shape;424;p40"/>
              <p:cNvGrpSpPr/>
              <p:nvPr/>
            </p:nvGrpSpPr>
            <p:grpSpPr>
              <a:xfrm>
                <a:off x="5493007" y="4126393"/>
                <a:ext cx="1510500" cy="530725"/>
                <a:chOff x="5493007" y="4126393"/>
                <a:chExt cx="1510500" cy="530725"/>
              </a:xfrm>
            </p:grpSpPr>
            <p:pic>
              <p:nvPicPr>
                <p:cNvPr id="425" name="Google Shape;425;p40"/>
                <p:cNvPicPr preferRelativeResize="0"/>
                <p:nvPr/>
              </p:nvPicPr>
              <p:blipFill>
                <a:blip r:embed="rId30">
                  <a:alphaModFix/>
                </a:blip>
                <a:stretch>
                  <a:fillRect/>
                </a:stretch>
              </p:blipFill>
              <p:spPr>
                <a:xfrm>
                  <a:off x="5493007" y="4344043"/>
                  <a:ext cx="1049278" cy="3130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26" name="Google Shape;426;p40"/>
                <p:cNvSpPr txBox="1"/>
                <p:nvPr/>
              </p:nvSpPr>
              <p:spPr>
                <a:xfrm>
                  <a:off x="5493007" y="4126393"/>
                  <a:ext cx="1510500" cy="19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1000">
                      <a:latin typeface="Source Sans Pro"/>
                      <a:ea typeface="Source Sans Pro"/>
                      <a:cs typeface="Source Sans Pro"/>
                      <a:sym typeface="Source Sans Pro"/>
                    </a:rPr>
                    <a:t>CPD accreditation:</a:t>
                  </a:r>
                  <a:endParaRPr sz="1000">
                    <a:latin typeface="Source Sans Pro"/>
                    <a:ea typeface="Source Sans Pro"/>
                    <a:cs typeface="Source Sans Pro"/>
                    <a:sym typeface="Source Sans Pro"/>
                  </a:endParaRPr>
                </a:p>
              </p:txBody>
            </p:sp>
          </p:grpSp>
        </p:grpSp>
      </p:grpSp>
      <p:pic>
        <p:nvPicPr>
          <p:cNvPr id="427" name="Google Shape;427;p40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2748575" y="4433850"/>
            <a:ext cx="408975" cy="1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373650" y="1497600"/>
            <a:ext cx="8396700" cy="2934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Thank you for coming!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Why do we do this?</a:t>
            </a:r>
            <a:endParaRPr sz="16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Logistics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Wifi, facilities, what’s where? 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Please ask questions – and use the red cards!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Food &amp; drinks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Feedback forms  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CPD</a:t>
            </a:r>
            <a:endParaRPr sz="1600">
              <a:solidFill>
                <a:schemeClr val="dk1"/>
              </a:solidFill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49F2D"/>
              </a:buClr>
              <a:buSzPts val="1600"/>
              <a:buChar char="○"/>
            </a:pPr>
            <a:r>
              <a:rPr lang="en-GB" sz="1600">
                <a:solidFill>
                  <a:schemeClr val="dk1"/>
                </a:solidFill>
              </a:rPr>
              <a:t>Agenda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360000" y="516925"/>
            <a:ext cx="69147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10.00 – 10.10:</a:t>
            </a: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Welcome</a:t>
            </a:r>
            <a:endParaRPr sz="4000" b="1">
              <a:solidFill>
                <a:srgbClr val="F49F2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0200" y="218925"/>
            <a:ext cx="953800" cy="9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366900" y="955000"/>
            <a:ext cx="8410200" cy="3816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124" name="Google Shape;124;p16"/>
          <p:cNvGraphicFramePr/>
          <p:nvPr/>
        </p:nvGraphicFramePr>
        <p:xfrm>
          <a:off x="373650" y="955050"/>
          <a:ext cx="8410200" cy="3799320"/>
        </p:xfrm>
        <a:graphic>
          <a:graphicData uri="http://schemas.openxmlformats.org/drawingml/2006/table">
            <a:tbl>
              <a:tblPr>
                <a:noFill/>
                <a:tableStyleId>{471B273F-AF55-40DC-A7E8-B3276FB67B5D}</a:tableStyleId>
              </a:tblPr>
              <a:tblGrid>
                <a:gridCol w="1065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10.00 – 10:10: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Welcome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10.10 – 10.30: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UKSIF CEO James Alexander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10.30 – 10.45: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EcoMarket update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10.45 – 11.15: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MORNING KEYNOTE – Sara Woodroffe, FCA Manager, ESG Policy and Advisory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11.15 – 11.25: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Discuss FCA developments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11.25 – 11.45: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Coffee break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11.50 – 12.30: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1 – Investment selection, divestment and engagement are our dial shifting tools, but which should we use, when and why?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12.30 – 13.10: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2 – Measuring and managing ESG risks. What are the biggest risks we face and how helpful are ratings and data services?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13.10 – 14.15: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Lunch break – (Including 13.35 - 14.05: ‘Almost open mic’)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5" name="Google Shape;125;p16"/>
          <p:cNvSpPr txBox="1"/>
          <p:nvPr/>
        </p:nvSpPr>
        <p:spPr>
          <a:xfrm>
            <a:off x="360000" y="378675"/>
            <a:ext cx="6914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Morning Agenda</a:t>
            </a:r>
            <a:endParaRPr sz="4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/>
          <p:nvPr/>
        </p:nvSpPr>
        <p:spPr>
          <a:xfrm>
            <a:off x="366900" y="955000"/>
            <a:ext cx="8410200" cy="3816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F49F2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aphicFrame>
        <p:nvGraphicFramePr>
          <p:cNvPr id="131" name="Google Shape;131;p17"/>
          <p:cNvGraphicFramePr/>
          <p:nvPr/>
        </p:nvGraphicFramePr>
        <p:xfrm>
          <a:off x="373650" y="955050"/>
          <a:ext cx="8410200" cy="3601200"/>
        </p:xfrm>
        <a:graphic>
          <a:graphicData uri="http://schemas.openxmlformats.org/drawingml/2006/table">
            <a:tbl>
              <a:tblPr>
                <a:noFill/>
                <a:tableStyleId>{471B273F-AF55-40DC-A7E8-B3276FB67B5D}</a:tableStyleId>
              </a:tblPr>
              <a:tblGrid>
                <a:gridCol w="108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14.15 – 14.25: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Welcome back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14.25 – 15.05: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3 – Shifting the circular economy dial – what are the challenges and opportunities?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15.05 -15.45: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 Panel 4 – If sustainable funds are to help deliver the positive impacts and outcomes many clients desire, asset selection is crucial.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15.45- 16.05: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Coffee break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16.05 – 16.35: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AFTERNOON KEYNOTE – Joanne Etherton, Head of Purposeful Markets at ClientEarth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16.35 – 17.00: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Fund Manager’s share their stories Panel 5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17.00 – 17.15: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Expert presentation – Mike Clark, Ario Advisory – An actuary’s view of Climate Risk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17.15 – 17.30: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‘Next Steps’ and close (Julia)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17.30 – 20.30: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90000" marR="36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Source Sans Pro"/>
                          <a:ea typeface="Source Sans Pro"/>
                          <a:cs typeface="Source Sans Pro"/>
                          <a:sym typeface="Source Sans Pro"/>
                        </a:rPr>
                        <a:t>Drinks reception and canapes</a:t>
                      </a:r>
                      <a:endParaRPr sz="1300">
                        <a:latin typeface="Source Sans Pro"/>
                        <a:ea typeface="Source Sans Pro"/>
                        <a:cs typeface="Source Sans Pro"/>
                        <a:sym typeface="Source Sans Pro"/>
                      </a:endParaRPr>
                    </a:p>
                  </a:txBody>
                  <a:tcPr marL="54000" marR="90000" marT="90000" marB="90000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2" name="Google Shape;132;p17"/>
          <p:cNvSpPr txBox="1"/>
          <p:nvPr/>
        </p:nvSpPr>
        <p:spPr>
          <a:xfrm>
            <a:off x="360000" y="378675"/>
            <a:ext cx="69147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>
                <a:solidFill>
                  <a:srgbClr val="F49F2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Afternoon Agenda</a:t>
            </a:r>
            <a:endParaRPr sz="4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8"/>
          <p:cNvGrpSpPr/>
          <p:nvPr/>
        </p:nvGrpSpPr>
        <p:grpSpPr>
          <a:xfrm>
            <a:off x="360000" y="1328400"/>
            <a:ext cx="8424000" cy="2487715"/>
            <a:chOff x="360000" y="1328400"/>
            <a:chExt cx="8424000" cy="2487715"/>
          </a:xfrm>
        </p:grpSpPr>
        <p:grpSp>
          <p:nvGrpSpPr>
            <p:cNvPr id="138" name="Google Shape;138;p18"/>
            <p:cNvGrpSpPr/>
            <p:nvPr/>
          </p:nvGrpSpPr>
          <p:grpSpPr>
            <a:xfrm>
              <a:off x="360000" y="1706334"/>
              <a:ext cx="8424000" cy="1731848"/>
              <a:chOff x="360000" y="1431127"/>
              <a:chExt cx="8424000" cy="1731848"/>
            </a:xfrm>
          </p:grpSpPr>
          <p:sp>
            <p:nvSpPr>
              <p:cNvPr id="139" name="Google Shape;139;p18"/>
              <p:cNvSpPr txBox="1"/>
              <p:nvPr/>
            </p:nvSpPr>
            <p:spPr>
              <a:xfrm>
                <a:off x="360000" y="1431127"/>
                <a:ext cx="4903500" cy="93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Good Money Week</a:t>
                </a:r>
                <a:b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Update</a:t>
                </a:r>
                <a:endParaRPr sz="4000" b="1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40" name="Google Shape;140;p18"/>
              <p:cNvSpPr txBox="1"/>
              <p:nvPr/>
            </p:nvSpPr>
            <p:spPr>
              <a:xfrm>
                <a:off x="360000" y="2433675"/>
                <a:ext cx="8424000" cy="72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James Alexander</a:t>
                </a:r>
                <a:endParaRPr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CEO, </a:t>
                </a:r>
                <a:r>
                  <a:rPr lang="en-GB" sz="2400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UKSIF</a:t>
                </a:r>
                <a:endParaRPr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pic>
          <p:nvPicPr>
            <p:cNvPr id="141" name="Google Shape;141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22250" y="1328400"/>
              <a:ext cx="3261742" cy="248771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2045546" y="1328400"/>
            <a:ext cx="6738446" cy="2508556"/>
            <a:chOff x="2045546" y="1407066"/>
            <a:chExt cx="6738446" cy="2508556"/>
          </a:xfrm>
        </p:grpSpPr>
        <p:pic>
          <p:nvPicPr>
            <p:cNvPr id="147" name="Google Shape;14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22250" y="1417486"/>
              <a:ext cx="3261742" cy="248771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" name="Google Shape;148;p19"/>
            <p:cNvGrpSpPr/>
            <p:nvPr/>
          </p:nvGrpSpPr>
          <p:grpSpPr>
            <a:xfrm>
              <a:off x="2045546" y="1407066"/>
              <a:ext cx="6738362" cy="2508556"/>
              <a:chOff x="360000" y="1365178"/>
              <a:chExt cx="8424005" cy="2508556"/>
            </a:xfrm>
          </p:grpSpPr>
          <p:sp>
            <p:nvSpPr>
              <p:cNvPr id="149" name="Google Shape;149;p19"/>
              <p:cNvSpPr txBox="1"/>
              <p:nvPr/>
            </p:nvSpPr>
            <p:spPr>
              <a:xfrm>
                <a:off x="360005" y="2829734"/>
                <a:ext cx="8424000" cy="10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Julia Dreblow</a:t>
                </a:r>
                <a:endParaRPr sz="2400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Founding Director,</a:t>
                </a:r>
                <a:br>
                  <a:rPr lang="en-GB" sz="2400">
                    <a:solidFill>
                      <a:srgbClr val="FFFFFF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 sz="2400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SRI Services</a:t>
                </a:r>
                <a:endParaRPr sz="2400">
                  <a:solidFill>
                    <a:srgbClr val="F49F2D"/>
                  </a:solidFill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150" name="Google Shape;150;p19"/>
              <p:cNvSpPr txBox="1"/>
              <p:nvPr/>
            </p:nvSpPr>
            <p:spPr>
              <a:xfrm>
                <a:off x="360000" y="1365178"/>
                <a:ext cx="8424000" cy="137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Fund EcoMarket</a:t>
                </a:r>
                <a:b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Improvements</a:t>
                </a:r>
                <a:b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</a:br>
                <a:r>
                  <a:rPr lang="en-GB" sz="4000" b="1">
                    <a:solidFill>
                      <a:srgbClr val="F49F2D"/>
                    </a:solidFill>
                    <a:latin typeface="Source Sans Pro"/>
                    <a:ea typeface="Source Sans Pro"/>
                    <a:cs typeface="Source Sans Pro"/>
                    <a:sym typeface="Source Sans Pro"/>
                  </a:rPr>
                  <a:t>and beyond</a:t>
                </a:r>
                <a:endParaRPr sz="4000" b="1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grpSp>
        <p:nvGrpSpPr>
          <p:cNvPr id="151" name="Google Shape;151;p19"/>
          <p:cNvGrpSpPr/>
          <p:nvPr/>
        </p:nvGrpSpPr>
        <p:grpSpPr>
          <a:xfrm>
            <a:off x="325425" y="1225208"/>
            <a:ext cx="1530000" cy="1530000"/>
            <a:chOff x="325425" y="1284147"/>
            <a:chExt cx="1530000" cy="1530000"/>
          </a:xfrm>
        </p:grpSpPr>
        <p:sp>
          <p:nvSpPr>
            <p:cNvPr id="152" name="Google Shape;152;p19"/>
            <p:cNvSpPr/>
            <p:nvPr/>
          </p:nvSpPr>
          <p:spPr>
            <a:xfrm>
              <a:off x="325425" y="1284147"/>
              <a:ext cx="1530000" cy="153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3" name="Google Shape;153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6001" y="1374723"/>
              <a:ext cx="1348850" cy="1348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2475875" y="2233534"/>
            <a:ext cx="4804200" cy="2655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 big to ignore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Analysing ESG risk is increasingly BAU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 But very different from ‘focusing on sustainability issues and outcomes’</a:t>
            </a:r>
            <a:endParaRPr sz="1100"/>
          </a:p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SDR seeks to differentiate…, aid understanding &amp; address greenwash  </a:t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/>
          <p:nvPr/>
        </p:nvSpPr>
        <p:spPr>
          <a:xfrm>
            <a:off x="8425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235500" y="51393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GB">
                <a:latin typeface="Source Sans Pro"/>
                <a:ea typeface="Source Sans Pro"/>
                <a:cs typeface="Source Sans Pro"/>
                <a:sym typeface="Source Sans Pro"/>
              </a:rPr>
              <a:t>Government policy (Oct 21) &gt; regulation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2" y="1319766"/>
            <a:ext cx="2354811" cy="302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9937" y="1310391"/>
            <a:ext cx="3234883" cy="3023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7021" y="1364984"/>
            <a:ext cx="2490871" cy="297823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/>
          <p:nvPr/>
        </p:nvSpPr>
        <p:spPr>
          <a:xfrm>
            <a:off x="525330" y="1885535"/>
            <a:ext cx="556200" cy="3930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1"/>
          <p:cNvSpPr/>
          <p:nvPr/>
        </p:nvSpPr>
        <p:spPr>
          <a:xfrm>
            <a:off x="6918960" y="2657657"/>
            <a:ext cx="556200" cy="39300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271633">
            <a:off x="5083541" y="2988959"/>
            <a:ext cx="1335178" cy="190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98723">
            <a:off x="1670943" y="3050817"/>
            <a:ext cx="1368472" cy="1853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A4D2F3AE7D44994CE3CD39F863B22" ma:contentTypeVersion="13" ma:contentTypeDescription="Create a new document." ma:contentTypeScope="" ma:versionID="2e983949481ea251c0d9f32c6adc6404">
  <xsd:schema xmlns:xsd="http://www.w3.org/2001/XMLSchema" xmlns:xs="http://www.w3.org/2001/XMLSchema" xmlns:p="http://schemas.microsoft.com/office/2006/metadata/properties" xmlns:ns2="a855855c-75db-4457-8a96-ad05026311ef" xmlns:ns3="228adbae-12a0-45ab-96ea-1adcdadef6a2" targetNamespace="http://schemas.microsoft.com/office/2006/metadata/properties" ma:root="true" ma:fieldsID="fbc610319ae3a1d999727474839098d8" ns2:_="" ns3:_="">
    <xsd:import namespace="a855855c-75db-4457-8a96-ad05026311ef"/>
    <xsd:import namespace="228adbae-12a0-45ab-96ea-1adcdadef6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5855c-75db-4457-8a96-ad05026311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5e68f73-dcd1-439a-a5a8-55cf0e74d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adbae-12a0-45ab-96ea-1adcdadef6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3196845-20e3-4388-b9ce-3e70dfbf08a0}" ma:internalName="TaxCatchAll" ma:showField="CatchAllData" ma:web="228adbae-12a0-45ab-96ea-1adcdadef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51918A-647E-4383-BEDA-96310EF4F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55855c-75db-4457-8a96-ad05026311ef"/>
    <ds:schemaRef ds:uri="228adbae-12a0-45ab-96ea-1adcdadef6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2E36FF-2EFB-41FA-9AC2-5B4FEF0E82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1035</Words>
  <Application>Microsoft Office PowerPoint</Application>
  <PresentationFormat>On-screen Show (16:9)</PresentationFormat>
  <Paragraphs>189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Source Sans Pro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policy (Oct 21) &gt; regulation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dreblow</dc:creator>
  <cp:lastModifiedBy>julia dreblow</cp:lastModifiedBy>
  <cp:revision>1</cp:revision>
  <dcterms:modified xsi:type="dcterms:W3CDTF">2023-10-04T14:48:04Z</dcterms:modified>
</cp:coreProperties>
</file>