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4"/>
    <p:sldMasterId id="2147483694" r:id="rId5"/>
    <p:sldMasterId id="2147483724" r:id="rId6"/>
  </p:sldMasterIdLst>
  <p:notesMasterIdLst>
    <p:notesMasterId r:id="rId29"/>
  </p:notesMasterIdLst>
  <p:sldIdLst>
    <p:sldId id="770737099" r:id="rId7"/>
    <p:sldId id="770737110" r:id="rId8"/>
    <p:sldId id="770737120" r:id="rId9"/>
    <p:sldId id="770737103" r:id="rId10"/>
    <p:sldId id="770737112" r:id="rId11"/>
    <p:sldId id="770737057" r:id="rId12"/>
    <p:sldId id="770737074" r:id="rId13"/>
    <p:sldId id="770737118" r:id="rId14"/>
    <p:sldId id="770737091" r:id="rId15"/>
    <p:sldId id="770737122" r:id="rId16"/>
    <p:sldId id="770737035" r:id="rId17"/>
    <p:sldId id="770737037" r:id="rId18"/>
    <p:sldId id="770736994" r:id="rId19"/>
    <p:sldId id="770737119" r:id="rId20"/>
    <p:sldId id="770737032" r:id="rId21"/>
    <p:sldId id="770737111" r:id="rId22"/>
    <p:sldId id="770737094" r:id="rId23"/>
    <p:sldId id="770737093" r:id="rId24"/>
    <p:sldId id="770737095" r:id="rId25"/>
    <p:sldId id="268" r:id="rId26"/>
    <p:sldId id="770737056" r:id="rId27"/>
    <p:sldId id="770737123" r:id="rId28"/>
  </p:sldIdLst>
  <p:sldSz cx="9144000" cy="5143500" type="screen16x9"/>
  <p:notesSz cx="10017125" cy="6886575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  <p:embeddedFont>
      <p:font typeface="Source Sans Pro SemiBold" panose="020B0603030403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29">
          <p15:clr>
            <a:srgbClr val="A4A3A4"/>
          </p15:clr>
        </p15:guide>
        <p15:guide id="2">
          <p15:clr>
            <a:srgbClr val="A4A3A4"/>
          </p15:clr>
        </p15:guide>
        <p15:guide id="3" orient="horz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68"/>
    <a:srgbClr val="E9F6FD"/>
    <a:srgbClr val="A4CB60"/>
    <a:srgbClr val="E253ED"/>
    <a:srgbClr val="AECEEC"/>
    <a:srgbClr val="47629E"/>
    <a:srgbClr val="FFCCCC"/>
    <a:srgbClr val="D2EA8E"/>
    <a:srgbClr val="EAD6FA"/>
    <a:srgbClr val="D6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/>
    <p:restoredTop sz="96247" autoAdjust="0"/>
  </p:normalViewPr>
  <p:slideViewPr>
    <p:cSldViewPr snapToGrid="0" snapToObjects="1">
      <p:cViewPr varScale="1">
        <p:scale>
          <a:sx n="165" d="100"/>
          <a:sy n="165" d="100"/>
        </p:scale>
        <p:origin x="1467" y="137"/>
      </p:cViewPr>
      <p:guideLst>
        <p:guide orient="horz" pos="929"/>
        <p:guide/>
        <p:guide orient="horz" pos="32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0755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054" y="1"/>
            <a:ext cx="4340755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53935EE4-91E6-4076-BEDD-B98A0B04837E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0675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713" y="3314164"/>
            <a:ext cx="8013700" cy="2711590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0755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054" y="6541052"/>
            <a:ext cx="4340755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D217121F-7D0B-4865-8D8F-D32446D29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63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4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University of Exeter et 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We have left it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late to tackle climate change incrementally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We now require a dramatic acceleration of progress through transformational change across society and the global economy. The pensions industry has an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undeniably important role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play in supporting the journey to net zero, not least through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investing for a world that its beneficiaries would want to live in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‘…net-zero strategies guiding pension funds and other asset owners … are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strongly influenced by modern portfolio theory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…official climate scenarios are increasingly regarded as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not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being ‘decision-useful’.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accent5">
                  <a:lumMod val="50000"/>
                </a:schemeClr>
              </a:solidFill>
              <a:effectLst/>
              <a:latin typeface="+mj-lt"/>
            </a:endParaRPr>
          </a:p>
          <a:p>
            <a:pPr algn="l"/>
            <a:r>
              <a:rPr lang="en-GB" sz="1200" b="1" cap="all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Carbon tracker - </a:t>
            </a:r>
            <a:r>
              <a:rPr lang="en-GB" sz="1200" b="1" i="0" cap="all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KEY FINDINGS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Investment consultants to pension funds have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relied upon peer-reviewed economic research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to provide advice to pension funds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Following the advice of investment consultants, pension funds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have informed their members that global warming of 2-4.3°C will have only a minimal impact upon their portfolios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The economics papers informing the models used by investment consultants are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at odds with the scientific literature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on the impact of these levels of warming.</a:t>
            </a: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Minsky moment… </a:t>
            </a:r>
          </a:p>
          <a:p>
            <a:pPr>
              <a:buClr>
                <a:schemeClr val="bg1"/>
              </a:buClr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Institute &amp; Faculty of Actuaries 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Tipping points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missed (eg loss of Amazon &amp; West Antarctic ice sheets)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“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remaining carbon budget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for limiting warming to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+1.5C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[may be]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already zero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“history is replete with incidents [when] we have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placed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much faith in models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Time is too short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wait for models that are perfect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FS community encouraged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contemplate “a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ruin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of 100% GDP loss”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Need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avoid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 ‘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herd mentality’.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Like…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modelling the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of the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Titanic hitting an iceberg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but excluding … the possibility that the ship could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sink</a:t>
            </a:r>
            <a:endParaRPr lang="en-GB" sz="18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44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D217121F-7D0B-4865-8D8F-D32446D294D0}" type="slidenum">
              <a:rPr lang="en-GB"/>
              <a:pPr defTabSz="965881"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7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3038" y="515938"/>
            <a:ext cx="4591050" cy="2582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2940">
              <a:buClrTx/>
              <a:defRPr/>
            </a:pPr>
            <a:fld id="{6E05B5EA-F924-4803-97EC-6B2B86680EFB}" type="slidenum">
              <a:rPr lang="en-GB" sz="1400" kern="1200">
                <a:solidFill>
                  <a:prstClr val="black"/>
                </a:solidFill>
                <a:latin typeface="Calibri"/>
                <a:ea typeface="+mn-ea"/>
              </a:rPr>
              <a:pPr defTabSz="482940">
                <a:buClrTx/>
                <a:defRPr/>
              </a:pPr>
              <a:t>15</a:t>
            </a:fld>
            <a:endParaRPr lang="en-GB" sz="14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458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709ccaccb_0_196:notes"/>
          <p:cNvSpPr txBox="1">
            <a:spLocks noGrp="1"/>
          </p:cNvSpPr>
          <p:nvPr>
            <p:ph type="body" idx="1"/>
          </p:nvPr>
        </p:nvSpPr>
        <p:spPr>
          <a:xfrm>
            <a:off x="751285" y="4361498"/>
            <a:ext cx="6010275" cy="4131945"/>
          </a:xfrm>
          <a:prstGeom prst="rect">
            <a:avLst/>
          </a:prstGeom>
        </p:spPr>
        <p:txBody>
          <a:bodyPr spcFirstLastPara="1" wrap="square" lIns="96572" tIns="96572" rIns="96572" bIns="96572" anchor="t" anchorCtr="0">
            <a:noAutofit/>
          </a:bodyPr>
          <a:lstStyle/>
          <a:p>
            <a:endParaRPr/>
          </a:p>
        </p:txBody>
      </p:sp>
      <p:sp>
        <p:nvSpPr>
          <p:cNvPr id="202" name="Google Shape;202;g28709ccacc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688975"/>
            <a:ext cx="6121400" cy="3443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60448" y="2150850"/>
            <a:ext cx="747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57181C9-C512-8A72-938E-B0B475202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017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320800" y="445025"/>
            <a:ext cx="75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1320800" y="1152475"/>
            <a:ext cx="75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A4CB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○"/>
              <a:defRPr>
                <a:solidFill>
                  <a:srgbClr val="A4CB6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■"/>
              <a:defRPr>
                <a:solidFill>
                  <a:srgbClr val="A4CB6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layer</a:t>
            </a:r>
          </a:p>
          <a:p>
            <a:pPr lvl="2"/>
            <a:r>
              <a:rPr lang="en-US"/>
              <a:t>Third</a:t>
            </a:r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9B3CECA-698C-F9F9-453D-8D05AA77C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327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55DFA-22F8-F7B7-5283-7824A0BD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B4D1-D15E-4A8C-B5E3-8E4E63DAB322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6AB8D-074F-6D77-F0FC-3047A95F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FFB0A-4001-38E2-9610-9D8BE05B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4E-1D0C-4EE5-9C78-BE2B17A91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6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2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3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1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3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2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84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5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216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23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71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511D-CC20-40BF-8AF7-10E5CD8AEA2B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208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04692" y="2150850"/>
            <a:ext cx="752760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78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320800" y="445025"/>
            <a:ext cx="75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1320800" y="1152475"/>
            <a:ext cx="75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A4CB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○"/>
              <a:defRPr>
                <a:solidFill>
                  <a:srgbClr val="A4CB6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■"/>
              <a:defRPr>
                <a:solidFill>
                  <a:srgbClr val="A4CB6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layer</a:t>
            </a:r>
          </a:p>
          <a:p>
            <a:pPr lvl="2"/>
            <a:r>
              <a:rPr lang="en-US"/>
              <a:t>Third</a:t>
            </a:r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9B3CECA-698C-F9F9-453D-8D05AA77C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7632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60448" y="2150850"/>
            <a:ext cx="747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57181C9-C512-8A72-938E-B0B475202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75892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1487559" y="2359441"/>
            <a:ext cx="1695788" cy="2122384"/>
            <a:chOff x="1487559" y="2359441"/>
            <a:chExt cx="1695788" cy="2122384"/>
          </a:xfrm>
        </p:grpSpPr>
        <p:sp>
          <p:nvSpPr>
            <p:cNvPr id="22" name="Google Shape;22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3" name="Google Shape;23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24" name="Google Shape;24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5" name="Google Shape;25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4"/>
          <p:cNvSpPr txBox="1"/>
          <p:nvPr/>
        </p:nvSpPr>
        <p:spPr>
          <a:xfrm>
            <a:off x="1440000" y="123645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3356376" y="2359441"/>
            <a:ext cx="1695788" cy="2122384"/>
            <a:chOff x="1487559" y="2359441"/>
            <a:chExt cx="1695788" cy="2122384"/>
          </a:xfrm>
        </p:grpSpPr>
        <p:sp>
          <p:nvSpPr>
            <p:cNvPr id="28" name="Google Shape;2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9" name="Google Shape;2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0" name="Google Shape;3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" name="Google Shape;3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32;p4"/>
          <p:cNvGrpSpPr/>
          <p:nvPr/>
        </p:nvGrpSpPr>
        <p:grpSpPr>
          <a:xfrm>
            <a:off x="5225193" y="2359441"/>
            <a:ext cx="1695788" cy="2122384"/>
            <a:chOff x="1487559" y="2359441"/>
            <a:chExt cx="1695788" cy="2122384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4" name="Google Shape;34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5" name="Google Shape;35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6" name="Google Shape;36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4"/>
          <p:cNvGrpSpPr/>
          <p:nvPr/>
        </p:nvGrpSpPr>
        <p:grpSpPr>
          <a:xfrm>
            <a:off x="7094009" y="2359441"/>
            <a:ext cx="1695788" cy="2122384"/>
            <a:chOff x="1487559" y="2359441"/>
            <a:chExt cx="1695788" cy="2122384"/>
          </a:xfrm>
        </p:grpSpPr>
        <p:sp>
          <p:nvSpPr>
            <p:cNvPr id="38" name="Google Shape;3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9" name="Google Shape;3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40" name="Google Shape;4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1" name="Google Shape;4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710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/>
          <p:nvPr/>
        </p:nvSpPr>
        <p:spPr>
          <a:xfrm>
            <a:off x="1440000" y="98280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Six speaker</a:t>
            </a:r>
            <a:b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Panel Title</a:t>
            </a: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45" name="Google Shape;45;p5"/>
          <p:cNvGrpSpPr/>
          <p:nvPr/>
        </p:nvGrpSpPr>
        <p:grpSpPr>
          <a:xfrm>
            <a:off x="6775749" y="1437644"/>
            <a:ext cx="1612200" cy="1741341"/>
            <a:chOff x="1487820" y="1504719"/>
            <a:chExt cx="1612200" cy="1741341"/>
          </a:xfrm>
        </p:grpSpPr>
        <p:sp>
          <p:nvSpPr>
            <p:cNvPr id="46" name="Google Shape;46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47" name="Google Shape;47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48" name="Google Shape;48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9" name="Google Shape;49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5"/>
          <p:cNvGrpSpPr/>
          <p:nvPr/>
        </p:nvGrpSpPr>
        <p:grpSpPr>
          <a:xfrm>
            <a:off x="4131787" y="1437644"/>
            <a:ext cx="1612200" cy="1741341"/>
            <a:chOff x="1487820" y="1504719"/>
            <a:chExt cx="1612200" cy="1741341"/>
          </a:xfrm>
        </p:grpSpPr>
        <p:sp>
          <p:nvSpPr>
            <p:cNvPr id="51" name="Google Shape;51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3" name="Google Shape;53;p5"/>
          <p:cNvGrpSpPr/>
          <p:nvPr/>
        </p:nvGrpSpPr>
        <p:grpSpPr>
          <a:xfrm>
            <a:off x="1639712" y="1437644"/>
            <a:ext cx="1612200" cy="1741341"/>
            <a:chOff x="1487820" y="1504719"/>
            <a:chExt cx="1612200" cy="1741341"/>
          </a:xfrm>
        </p:grpSpPr>
        <p:sp>
          <p:nvSpPr>
            <p:cNvPr id="54" name="Google Shape;54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5" name="Google Shape;55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6" name="Google Shape;56;p5"/>
          <p:cNvGrpSpPr/>
          <p:nvPr/>
        </p:nvGrpSpPr>
        <p:grpSpPr>
          <a:xfrm>
            <a:off x="6775749" y="3178969"/>
            <a:ext cx="1612200" cy="1741341"/>
            <a:chOff x="1487820" y="1504719"/>
            <a:chExt cx="1612200" cy="1741341"/>
          </a:xfrm>
        </p:grpSpPr>
        <p:sp>
          <p:nvSpPr>
            <p:cNvPr id="57" name="Google Shape;57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58" name="Google Shape;58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59" name="Google Shape;59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60" name="Google Shape;60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61;p5"/>
          <p:cNvGrpSpPr/>
          <p:nvPr/>
        </p:nvGrpSpPr>
        <p:grpSpPr>
          <a:xfrm>
            <a:off x="4131787" y="3178969"/>
            <a:ext cx="1612200" cy="1741341"/>
            <a:chOff x="1487820" y="1504719"/>
            <a:chExt cx="1612200" cy="1741341"/>
          </a:xfrm>
        </p:grpSpPr>
        <p:sp>
          <p:nvSpPr>
            <p:cNvPr id="62" name="Google Shape;62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3" name="Google Shape;63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4" name="Google Shape;64;p5"/>
          <p:cNvGrpSpPr/>
          <p:nvPr/>
        </p:nvGrpSpPr>
        <p:grpSpPr>
          <a:xfrm>
            <a:off x="1639712" y="3178969"/>
            <a:ext cx="1612200" cy="1741341"/>
            <a:chOff x="1487820" y="1504719"/>
            <a:chExt cx="1612200" cy="1741341"/>
          </a:xfrm>
        </p:grpSpPr>
        <p:sp>
          <p:nvSpPr>
            <p:cNvPr id="65" name="Google Shape;65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6" name="Google Shape;66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3430037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630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09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369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849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404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845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20059-1157-B905-2BFC-A4532F729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26" b="27111"/>
          <a:stretch/>
        </p:blipFill>
        <p:spPr>
          <a:xfrm>
            <a:off x="-1" y="-48769"/>
            <a:ext cx="9325535" cy="5233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6CD733D-34FA-F424-9E11-F569B78ABEE0}"/>
              </a:ext>
            </a:extLst>
          </p:cNvPr>
          <p:cNvSpPr/>
          <p:nvPr userDrawn="1"/>
        </p:nvSpPr>
        <p:spPr>
          <a:xfrm>
            <a:off x="3487830" y="1339662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0ECD90-1943-12DD-B9BB-D4532539EC5B}"/>
              </a:ext>
            </a:extLst>
          </p:cNvPr>
          <p:cNvSpPr/>
          <p:nvPr userDrawn="1"/>
        </p:nvSpPr>
        <p:spPr>
          <a:xfrm>
            <a:off x="-77880" y="-48769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1CD49-610B-D497-107B-DB5B6C69C295}"/>
              </a:ext>
            </a:extLst>
          </p:cNvPr>
          <p:cNvSpPr/>
          <p:nvPr userDrawn="1"/>
        </p:nvSpPr>
        <p:spPr>
          <a:xfrm>
            <a:off x="7685301" y="-168087"/>
            <a:ext cx="1848664" cy="1848664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9F12D-0114-AF3E-05C1-D62368F8B714}"/>
              </a:ext>
            </a:extLst>
          </p:cNvPr>
          <p:cNvSpPr/>
          <p:nvPr userDrawn="1"/>
        </p:nvSpPr>
        <p:spPr>
          <a:xfrm>
            <a:off x="1869052" y="-168785"/>
            <a:ext cx="1694978" cy="169497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557DDA-7D5A-2EFC-90EF-C429092F36DF}"/>
              </a:ext>
            </a:extLst>
          </p:cNvPr>
          <p:cNvSpPr/>
          <p:nvPr userDrawn="1"/>
        </p:nvSpPr>
        <p:spPr>
          <a:xfrm>
            <a:off x="-208432" y="-270338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F658FE-DDC2-5AFC-35BC-BF9116E3527F}"/>
              </a:ext>
            </a:extLst>
          </p:cNvPr>
          <p:cNvSpPr/>
          <p:nvPr userDrawn="1"/>
        </p:nvSpPr>
        <p:spPr>
          <a:xfrm>
            <a:off x="3472780" y="-168087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3329F-F499-089B-4238-87D812EA6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20" t="6923" r="3461" b="5246"/>
          <a:stretch/>
        </p:blipFill>
        <p:spPr>
          <a:xfrm>
            <a:off x="1782751" y="-168087"/>
            <a:ext cx="5800663" cy="545950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5B5EF32-A601-FEE3-9B25-DD7F29520932}"/>
              </a:ext>
            </a:extLst>
          </p:cNvPr>
          <p:cNvSpPr/>
          <p:nvPr userDrawn="1"/>
        </p:nvSpPr>
        <p:spPr>
          <a:xfrm>
            <a:off x="7180337" y="-168786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0305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0A8AA1-8404-81A0-49F3-8216DD821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2827"/>
          <a:stretch/>
        </p:blipFill>
        <p:spPr>
          <a:xfrm>
            <a:off x="53120" y="0"/>
            <a:ext cx="2446679" cy="218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2878B99-F539-6152-3A4C-1DB0849D9473}"/>
              </a:ext>
            </a:extLst>
          </p:cNvPr>
          <p:cNvSpPr/>
          <p:nvPr userDrawn="1"/>
        </p:nvSpPr>
        <p:spPr>
          <a:xfrm>
            <a:off x="7053540" y="530887"/>
            <a:ext cx="1934610" cy="1934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616D7-DC26-32FD-ADCA-EFAA9113C05E}"/>
              </a:ext>
            </a:extLst>
          </p:cNvPr>
          <p:cNvSpPr txBox="1"/>
          <p:nvPr userDrawn="1"/>
        </p:nvSpPr>
        <p:spPr>
          <a:xfrm>
            <a:off x="227089" y="4655843"/>
            <a:ext cx="126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4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E3D4CE-9A12-4332-F134-13CB9333B244}"/>
              </a:ext>
            </a:extLst>
          </p:cNvPr>
          <p:cNvGrpSpPr/>
          <p:nvPr userDrawn="1"/>
        </p:nvGrpSpPr>
        <p:grpSpPr>
          <a:xfrm>
            <a:off x="6815589" y="0"/>
            <a:ext cx="2432207" cy="2312590"/>
            <a:chOff x="-311183" y="196663"/>
            <a:chExt cx="4995873" cy="47501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E59B73-26AE-C2A4-081A-030109B65E9E}"/>
                </a:ext>
              </a:extLst>
            </p:cNvPr>
            <p:cNvSpPr/>
            <p:nvPr userDrawn="1"/>
          </p:nvSpPr>
          <p:spPr>
            <a:xfrm>
              <a:off x="1061523" y="1448040"/>
              <a:ext cx="2247419" cy="2247419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alpha val="0"/>
                    <a:lumMod val="0"/>
                    <a:lumOff val="100000"/>
                  </a:schemeClr>
                </a:gs>
                <a:gs pos="41000">
                  <a:schemeClr val="bg1">
                    <a:shade val="100000"/>
                    <a:satMod val="115000"/>
                    <a:alpha val="85957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52699C-1AB3-1832-CD12-742A4D2FC4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165" t="6923" r="3461" b="5246"/>
            <a:stretch/>
          </p:blipFill>
          <p:spPr>
            <a:xfrm>
              <a:off x="-311183" y="196663"/>
              <a:ext cx="4995873" cy="4750174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4064" y="1527902"/>
            <a:ext cx="6730583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A0BCB-701A-351A-180D-EB3320608F23}"/>
              </a:ext>
            </a:extLst>
          </p:cNvPr>
          <p:cNvSpPr txBox="1"/>
          <p:nvPr userDrawn="1"/>
        </p:nvSpPr>
        <p:spPr>
          <a:xfrm>
            <a:off x="374064" y="3040390"/>
            <a:ext cx="459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tx1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532558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5F82195-428D-C6B2-E8CC-46279688A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4631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5C4B76D-53FE-21FF-7ED4-B5F4A375C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465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320800" y="445025"/>
            <a:ext cx="75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1320800" y="1152475"/>
            <a:ext cx="75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A4CB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○"/>
              <a:defRPr>
                <a:solidFill>
                  <a:srgbClr val="A4CB6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■"/>
              <a:defRPr>
                <a:solidFill>
                  <a:srgbClr val="A4CB6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layer</a:t>
            </a:r>
          </a:p>
          <a:p>
            <a:pPr lvl="2"/>
            <a:r>
              <a:rPr lang="en-US"/>
              <a:t>Third</a:t>
            </a:r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9B3CECA-698C-F9F9-453D-8D05AA77C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679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55DFA-22F8-F7B7-5283-7824A0BD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B4D1-D15E-4A8C-B5E3-8E4E63DAB322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6AB8D-074F-6D77-F0FC-3047A95F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FFB0A-4001-38E2-9610-9D8BE05B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4E-1D0C-4EE5-9C78-BE2B17A91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10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76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8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20059-1157-B905-2BFC-A4532F729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26" b="27111"/>
          <a:stretch/>
        </p:blipFill>
        <p:spPr>
          <a:xfrm>
            <a:off x="-1" y="-48769"/>
            <a:ext cx="9325535" cy="5233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6CD733D-34FA-F424-9E11-F569B78ABEE0}"/>
              </a:ext>
            </a:extLst>
          </p:cNvPr>
          <p:cNvSpPr/>
          <p:nvPr userDrawn="1"/>
        </p:nvSpPr>
        <p:spPr>
          <a:xfrm>
            <a:off x="3487830" y="1339662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0ECD90-1943-12DD-B9BB-D4532539EC5B}"/>
              </a:ext>
            </a:extLst>
          </p:cNvPr>
          <p:cNvSpPr/>
          <p:nvPr userDrawn="1"/>
        </p:nvSpPr>
        <p:spPr>
          <a:xfrm>
            <a:off x="-77880" y="-48769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1CD49-610B-D497-107B-DB5B6C69C295}"/>
              </a:ext>
            </a:extLst>
          </p:cNvPr>
          <p:cNvSpPr/>
          <p:nvPr userDrawn="1"/>
        </p:nvSpPr>
        <p:spPr>
          <a:xfrm>
            <a:off x="7685301" y="-168087"/>
            <a:ext cx="1848664" cy="1848664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9F12D-0114-AF3E-05C1-D62368F8B714}"/>
              </a:ext>
            </a:extLst>
          </p:cNvPr>
          <p:cNvSpPr/>
          <p:nvPr userDrawn="1"/>
        </p:nvSpPr>
        <p:spPr>
          <a:xfrm>
            <a:off x="1869052" y="-168785"/>
            <a:ext cx="1694978" cy="169497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557DDA-7D5A-2EFC-90EF-C429092F36DF}"/>
              </a:ext>
            </a:extLst>
          </p:cNvPr>
          <p:cNvSpPr/>
          <p:nvPr userDrawn="1"/>
        </p:nvSpPr>
        <p:spPr>
          <a:xfrm>
            <a:off x="-208432" y="-270338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F658FE-DDC2-5AFC-35BC-BF9116E3527F}"/>
              </a:ext>
            </a:extLst>
          </p:cNvPr>
          <p:cNvSpPr/>
          <p:nvPr userDrawn="1"/>
        </p:nvSpPr>
        <p:spPr>
          <a:xfrm>
            <a:off x="3472780" y="-168087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3329F-F499-089B-4238-87D812EA6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20" t="6923" r="3461" b="5246"/>
          <a:stretch/>
        </p:blipFill>
        <p:spPr>
          <a:xfrm>
            <a:off x="1782751" y="-168087"/>
            <a:ext cx="5800663" cy="545950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5B5EF32-A601-FEE3-9B25-DD7F29520932}"/>
              </a:ext>
            </a:extLst>
          </p:cNvPr>
          <p:cNvSpPr/>
          <p:nvPr userDrawn="1"/>
        </p:nvSpPr>
        <p:spPr>
          <a:xfrm>
            <a:off x="7180337" y="-168786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0305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0A8AA1-8404-81A0-49F3-8216DD821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2827"/>
          <a:stretch/>
        </p:blipFill>
        <p:spPr>
          <a:xfrm>
            <a:off x="53120" y="0"/>
            <a:ext cx="2446679" cy="218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2878B99-F539-6152-3A4C-1DB0849D9473}"/>
              </a:ext>
            </a:extLst>
          </p:cNvPr>
          <p:cNvSpPr/>
          <p:nvPr userDrawn="1"/>
        </p:nvSpPr>
        <p:spPr>
          <a:xfrm>
            <a:off x="7053540" y="530887"/>
            <a:ext cx="1934610" cy="1934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616D7-DC26-32FD-ADCA-EFAA9113C05E}"/>
              </a:ext>
            </a:extLst>
          </p:cNvPr>
          <p:cNvSpPr txBox="1"/>
          <p:nvPr userDrawn="1"/>
        </p:nvSpPr>
        <p:spPr>
          <a:xfrm>
            <a:off x="227089" y="4655843"/>
            <a:ext cx="126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4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E3D4CE-9A12-4332-F134-13CB9333B244}"/>
              </a:ext>
            </a:extLst>
          </p:cNvPr>
          <p:cNvGrpSpPr/>
          <p:nvPr userDrawn="1"/>
        </p:nvGrpSpPr>
        <p:grpSpPr>
          <a:xfrm>
            <a:off x="6815589" y="0"/>
            <a:ext cx="2432207" cy="2312590"/>
            <a:chOff x="-311183" y="196663"/>
            <a:chExt cx="4995873" cy="47501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E59B73-26AE-C2A4-081A-030109B65E9E}"/>
                </a:ext>
              </a:extLst>
            </p:cNvPr>
            <p:cNvSpPr/>
            <p:nvPr userDrawn="1"/>
          </p:nvSpPr>
          <p:spPr>
            <a:xfrm>
              <a:off x="1061523" y="1448040"/>
              <a:ext cx="2247419" cy="2247419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alpha val="0"/>
                    <a:lumMod val="0"/>
                    <a:lumOff val="100000"/>
                  </a:schemeClr>
                </a:gs>
                <a:gs pos="41000">
                  <a:schemeClr val="bg1">
                    <a:shade val="100000"/>
                    <a:satMod val="115000"/>
                    <a:alpha val="85957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52699C-1AB3-1832-CD12-742A4D2FC4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165" t="6923" r="3461" b="5246"/>
            <a:stretch/>
          </p:blipFill>
          <p:spPr>
            <a:xfrm>
              <a:off x="-311183" y="196663"/>
              <a:ext cx="4995873" cy="4750174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4064" y="1527902"/>
            <a:ext cx="6730583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A0BCB-701A-351A-180D-EB3320608F23}"/>
              </a:ext>
            </a:extLst>
          </p:cNvPr>
          <p:cNvSpPr txBox="1"/>
          <p:nvPr userDrawn="1"/>
        </p:nvSpPr>
        <p:spPr>
          <a:xfrm>
            <a:off x="374064" y="3040390"/>
            <a:ext cx="459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tx1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92421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5F82195-428D-C6B2-E8CC-46279688A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1148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2800"/>
              <a:buFont typeface="Source Sans Pro"/>
              <a:buNone/>
              <a:defRPr sz="2800">
                <a:solidFill>
                  <a:srgbClr val="A4CB6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●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59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73" r:id="rId7"/>
    <p:sldLayoutId id="2147483676" r:id="rId8"/>
    <p:sldLayoutId id="2147483708" r:id="rId9"/>
    <p:sldLayoutId id="2147483709" r:id="rId10"/>
    <p:sldLayoutId id="2147483739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A4CB6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8B537CD-3CE9-4CA5-9407-853B28ACAB92}" type="datetime1">
              <a:rPr lang="en-GB" smtClean="0"/>
              <a:pPr/>
              <a:t>17/02/2026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C1B07ACB-AE6F-47F7-B02A-AE02D6CD55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1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42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A4CB60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2800"/>
              <a:buFont typeface="Source Sans Pro"/>
              <a:buNone/>
              <a:defRPr sz="2800">
                <a:solidFill>
                  <a:srgbClr val="A4CB6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●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60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6" r:id="rId11"/>
    <p:sldLayoutId id="2147483738" r:id="rId12"/>
    <p:sldLayoutId id="2147483740" r:id="rId13"/>
    <p:sldLayoutId id="2147483741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A4CB6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://www.sriservices.co.uk/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a.org.uk/publication/financial-lives/fls-2022-consumer-investments-financial-advice.pdf%20slides4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bloomberg.com/opinion/articles/2023-02-13/guess-who-loses-after-florida-and-texas-bar-wall-street-esg-banks" TargetMode="External"/><Relationship Id="rId4" Type="http://schemas.openxmlformats.org/officeDocument/2006/relationships/hyperlink" Target="http://www.unicef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028F-996A-238D-88FC-5483D73F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2C811-A84D-91DE-9B79-CB1D25FDF362}"/>
              </a:ext>
            </a:extLst>
          </p:cNvPr>
          <p:cNvSpPr txBox="1"/>
          <p:nvPr/>
        </p:nvSpPr>
        <p:spPr>
          <a:xfrm>
            <a:off x="559558" y="530780"/>
            <a:ext cx="5397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sym typeface="Arial"/>
              </a:rPr>
              <a:t>‘A guided tour of sustainable, responsible and ESG investments’ 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1600" b="1" dirty="0">
              <a:solidFill>
                <a:srgbClr val="FFC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sym typeface="Arial"/>
              </a:rPr>
              <a:t>Julia Dreblow</a:t>
            </a:r>
            <a:b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sym typeface="Arial"/>
              </a:rPr>
              <a:t>Founder SRI Services &amp; Fund EcoMarket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600" b="1" dirty="0">
                <a:solidFill>
                  <a:srgbClr val="FFC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 November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sym typeface="Arial"/>
              </a:rPr>
              <a:t>2023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A9FD1-B028-9E62-2499-F1A80CC1E8F8}"/>
              </a:ext>
            </a:extLst>
          </p:cNvPr>
          <p:cNvSpPr txBox="1"/>
          <p:nvPr/>
        </p:nvSpPr>
        <p:spPr>
          <a:xfrm>
            <a:off x="7826991" y="4062734"/>
            <a:ext cx="1382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Session time:</a:t>
            </a:r>
          </a:p>
          <a:p>
            <a:endParaRPr lang="en-GB" sz="12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12.05 – 12.35 </a:t>
            </a:r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" name="Google Shape;151;p19">
            <a:extLst>
              <a:ext uri="{FF2B5EF4-FFF2-40B4-BE49-F238E27FC236}">
                <a16:creationId xmlns:a16="http://schemas.microsoft.com/office/drawing/2014/main" id="{8EA6015F-2C13-6AA2-6C60-CDDDBFE73358}"/>
              </a:ext>
            </a:extLst>
          </p:cNvPr>
          <p:cNvGrpSpPr/>
          <p:nvPr/>
        </p:nvGrpSpPr>
        <p:grpSpPr>
          <a:xfrm>
            <a:off x="6026688" y="1591367"/>
            <a:ext cx="1251570" cy="1234599"/>
            <a:chOff x="325425" y="1284147"/>
            <a:chExt cx="1530000" cy="1530000"/>
          </a:xfrm>
        </p:grpSpPr>
        <p:sp>
          <p:nvSpPr>
            <p:cNvPr id="5" name="Google Shape;152;p19">
              <a:extLst>
                <a:ext uri="{FF2B5EF4-FFF2-40B4-BE49-F238E27FC236}">
                  <a16:creationId xmlns:a16="http://schemas.microsoft.com/office/drawing/2014/main" id="{7019A6CF-8AF1-A7B0-192A-74FC71840FBF}"/>
                </a:ext>
              </a:extLst>
            </p:cNvPr>
            <p:cNvSpPr/>
            <p:nvPr/>
          </p:nvSpPr>
          <p:spPr>
            <a:xfrm>
              <a:off x="325425" y="1284147"/>
              <a:ext cx="1530000" cy="153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Google Shape;153;p19">
              <a:extLst>
                <a:ext uri="{FF2B5EF4-FFF2-40B4-BE49-F238E27FC236}">
                  <a16:creationId xmlns:a16="http://schemas.microsoft.com/office/drawing/2014/main" id="{838D1D73-0480-5A7C-5D5A-287A8545BFF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16001" y="1374723"/>
              <a:ext cx="1348850" cy="1348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7B01923-DE6A-EC8F-76A6-77085B89F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8" y="3397924"/>
            <a:ext cx="7036146" cy="17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F667-5DE0-CE70-0934-F1D2A839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940" y="330846"/>
            <a:ext cx="6382083" cy="702868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+mj-lt"/>
              </a:rPr>
              <a:t>Leading voices are sounding the alarm on </a:t>
            </a:r>
            <a:br>
              <a:rPr lang="en-GB" sz="2400" b="1" dirty="0">
                <a:solidFill>
                  <a:srgbClr val="FFC000"/>
                </a:solidFill>
                <a:latin typeface="+mj-lt"/>
              </a:rPr>
            </a:br>
            <a:r>
              <a:rPr lang="en-GB" sz="2400" b="1" dirty="0">
                <a:solidFill>
                  <a:srgbClr val="FFC000"/>
                </a:solidFill>
                <a:latin typeface="+mj-lt"/>
              </a:rPr>
              <a:t>climate risk modelling</a:t>
            </a:r>
            <a:br>
              <a:rPr lang="en-GB" sz="2400" b="1" dirty="0">
                <a:solidFill>
                  <a:srgbClr val="FFC000"/>
                </a:solidFill>
                <a:latin typeface="+mj-lt"/>
              </a:rPr>
            </a:br>
            <a:r>
              <a:rPr lang="en-GB" sz="2000" b="1" dirty="0">
                <a:solidFill>
                  <a:srgbClr val="92D050"/>
                </a:solidFill>
                <a:latin typeface="+mj-lt"/>
              </a:rPr>
              <a:t>&amp; ‘lack of investor urgency</a:t>
            </a:r>
            <a:r>
              <a:rPr lang="en-GB" sz="2400" b="1" dirty="0">
                <a:solidFill>
                  <a:srgbClr val="92D050"/>
                </a:solidFill>
                <a:latin typeface="+mj-lt"/>
              </a:rPr>
              <a:t>’</a:t>
            </a:r>
            <a:r>
              <a:rPr lang="en-GB" sz="24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92D050"/>
                </a:solidFill>
                <a:latin typeface="+mj-lt"/>
              </a:rPr>
              <a:t>(Q3 2023)</a:t>
            </a:r>
            <a:endParaRPr lang="en-GB" sz="20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5879D-045B-3031-AD60-88A65248FFD8}"/>
              </a:ext>
            </a:extLst>
          </p:cNvPr>
          <p:cNvSpPr txBox="1"/>
          <p:nvPr/>
        </p:nvSpPr>
        <p:spPr>
          <a:xfrm>
            <a:off x="2752452" y="2306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D2D2D"/>
                </a:solidFill>
                <a:effectLst/>
                <a:latin typeface="+mj-lt"/>
              </a:rPr>
              <a:t> </a:t>
            </a: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D919B-8589-7B5D-1C34-8D323941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7"/>
          <a:stretch/>
        </p:blipFill>
        <p:spPr>
          <a:xfrm rot="21158049">
            <a:off x="95641" y="1835601"/>
            <a:ext cx="1794436" cy="2436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A3A06-DF1A-1188-7348-A038E9C18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417" y="2408812"/>
            <a:ext cx="705889" cy="250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01F747-74D6-E774-636E-346245F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82" y="4599725"/>
            <a:ext cx="783183" cy="2476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8A94C-F2AF-B710-7F76-B5280A737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7" t="2698" b="1"/>
          <a:stretch/>
        </p:blipFill>
        <p:spPr>
          <a:xfrm rot="599569">
            <a:off x="7508517" y="2810899"/>
            <a:ext cx="1410789" cy="21310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205F16-5472-5B12-2918-B5E2E04B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0303" y="1665027"/>
            <a:ext cx="1968978" cy="491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83534-DA95-CCEF-EFF4-99AB6DDDAB40}"/>
              </a:ext>
            </a:extLst>
          </p:cNvPr>
          <p:cNvSpPr txBox="1"/>
          <p:nvPr/>
        </p:nvSpPr>
        <p:spPr>
          <a:xfrm>
            <a:off x="2038836" y="1774186"/>
            <a:ext cx="50684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Economic papers that inform investment consultant models are </a:t>
            </a:r>
            <a:r>
              <a:rPr lang="en-GB" dirty="0">
                <a:solidFill>
                  <a:srgbClr val="FFC000"/>
                </a:solidFill>
              </a:rPr>
              <a:t>at odds with scientific literature </a:t>
            </a:r>
            <a:r>
              <a:rPr lang="en-GB" dirty="0">
                <a:solidFill>
                  <a:srgbClr val="92D050"/>
                </a:solidFill>
              </a:rPr>
              <a:t>(Carbon Tracker), they massively </a:t>
            </a:r>
            <a:r>
              <a:rPr lang="en-GB" dirty="0">
                <a:solidFill>
                  <a:srgbClr val="FFC000"/>
                </a:solidFill>
              </a:rPr>
              <a:t>underestimate risk </a:t>
            </a:r>
            <a:r>
              <a:rPr lang="en-GB" dirty="0">
                <a:solidFill>
                  <a:srgbClr val="92D050"/>
                </a:solidFill>
              </a:rPr>
              <a:t>to portfolios &amp; </a:t>
            </a:r>
            <a:r>
              <a:rPr lang="en-GB" dirty="0">
                <a:solidFill>
                  <a:srgbClr val="FFC000"/>
                </a:solidFill>
              </a:rPr>
              <a:t>miss tipping points </a:t>
            </a:r>
            <a:r>
              <a:rPr lang="en-GB" dirty="0">
                <a:solidFill>
                  <a:srgbClr val="92D050"/>
                </a:solidFill>
              </a:rPr>
              <a:t>(all)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Current Net Zero strategies are too influenced by modern portfolio theory and </a:t>
            </a:r>
            <a:r>
              <a:rPr lang="en-GB" dirty="0">
                <a:solidFill>
                  <a:srgbClr val="FFC000"/>
                </a:solidFill>
              </a:rPr>
              <a:t>not ‘decision useful’ </a:t>
            </a:r>
            <a:r>
              <a:rPr lang="en-GB" dirty="0">
                <a:solidFill>
                  <a:srgbClr val="92D050"/>
                </a:solidFill>
              </a:rPr>
              <a:t>(EEIST)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Investors putting </a:t>
            </a:r>
            <a:r>
              <a:rPr lang="en-GB" dirty="0">
                <a:solidFill>
                  <a:srgbClr val="FFC000"/>
                </a:solidFill>
              </a:rPr>
              <a:t>too much faith in models </a:t>
            </a:r>
            <a:r>
              <a:rPr lang="en-GB" dirty="0">
                <a:solidFill>
                  <a:srgbClr val="92D050"/>
                </a:solidFill>
              </a:rPr>
              <a:t>– &amp; time is </a:t>
            </a:r>
            <a:r>
              <a:rPr lang="en-GB" dirty="0">
                <a:solidFill>
                  <a:srgbClr val="FFC000"/>
                </a:solidFill>
              </a:rPr>
              <a:t>too short </a:t>
            </a:r>
            <a:r>
              <a:rPr lang="en-GB" dirty="0">
                <a:solidFill>
                  <a:srgbClr val="92D050"/>
                </a:solidFill>
              </a:rPr>
              <a:t>to wait for perfect models (</a:t>
            </a:r>
            <a:r>
              <a:rPr lang="en-GB" dirty="0" err="1">
                <a:solidFill>
                  <a:srgbClr val="92D050"/>
                </a:solidFill>
              </a:rPr>
              <a:t>IFoA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FS community encouraged to contemplate </a:t>
            </a:r>
            <a:r>
              <a:rPr lang="en-GB" dirty="0">
                <a:solidFill>
                  <a:srgbClr val="FFC000"/>
                </a:solidFill>
              </a:rPr>
              <a:t>“a ruin scenario of 100% GDP loss” </a:t>
            </a:r>
            <a:r>
              <a:rPr lang="en-GB" dirty="0">
                <a:solidFill>
                  <a:srgbClr val="92D050"/>
                </a:solidFill>
              </a:rPr>
              <a:t>(</a:t>
            </a:r>
            <a:r>
              <a:rPr lang="en-GB" dirty="0" err="1">
                <a:solidFill>
                  <a:srgbClr val="92D050"/>
                </a:solidFill>
              </a:rPr>
              <a:t>IFoA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Heading for a </a:t>
            </a:r>
            <a:r>
              <a:rPr lang="en-GB" dirty="0">
                <a:solidFill>
                  <a:srgbClr val="FFC000"/>
                </a:solidFill>
              </a:rPr>
              <a:t>Minsky Moment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2D050"/>
                </a:solidFill>
              </a:rPr>
              <a:t>Pensions (etc) have a role to play in addressing Net Zero and </a:t>
            </a:r>
            <a:r>
              <a:rPr lang="en-GB" dirty="0">
                <a:solidFill>
                  <a:srgbClr val="FFC000"/>
                </a:solidFill>
              </a:rPr>
              <a:t>investing for a world that beneficiaries would want to live in.</a:t>
            </a:r>
            <a:r>
              <a:rPr lang="en-GB" dirty="0">
                <a:solidFill>
                  <a:srgbClr val="92D050"/>
                </a:solidFill>
              </a:rPr>
              <a:t> (EEIST)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9C648-08D2-B917-644E-856ACC1FA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225" y="2347246"/>
            <a:ext cx="615349" cy="2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27F8-70BB-5C33-99A6-3E414008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92" y="445025"/>
            <a:ext cx="8520600" cy="5727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</a:rPr>
              <a:t>Not optional</a:t>
            </a:r>
            <a:br>
              <a:rPr lang="en-GB" b="1" dirty="0">
                <a:solidFill>
                  <a:srgbClr val="FFC000"/>
                </a:solidFill>
                <a:latin typeface="+mj-lt"/>
              </a:rPr>
            </a:br>
            <a:r>
              <a:rPr lang="en-GB" sz="2400" dirty="0">
                <a:solidFill>
                  <a:srgbClr val="92D050"/>
                </a:solidFill>
                <a:latin typeface="+mj-lt"/>
              </a:rPr>
              <a:t>The UK has a legal duty to act on climate …</a:t>
            </a:r>
            <a:br>
              <a:rPr lang="en-GB" sz="2400" dirty="0">
                <a:solidFill>
                  <a:srgbClr val="92D050"/>
                </a:solidFill>
                <a:latin typeface="+mj-lt"/>
              </a:rPr>
            </a:br>
            <a:endParaRPr lang="en-GB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DDF23D-A314-F794-A8AE-8E78CF96B5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556375" y="1946366"/>
            <a:ext cx="2587625" cy="303520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DBA01-3F16-C1B6-0BB2-42B5C332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504" y="1946366"/>
            <a:ext cx="2810661" cy="3035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9D276-0DEC-0796-2192-0BC32A8E0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92" y="2410097"/>
            <a:ext cx="3004673" cy="2000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F3B45-1DEA-1086-F7F7-AA351CEE6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04" y="1674694"/>
            <a:ext cx="1478547" cy="7354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01FF3-9F23-5EF7-D373-B92C31D96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92" y="4410530"/>
            <a:ext cx="1599590" cy="6643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E30525-925B-F7C1-5430-81ECA7902F62}"/>
              </a:ext>
            </a:extLst>
          </p:cNvPr>
          <p:cNvSpPr txBox="1"/>
          <p:nvPr/>
        </p:nvSpPr>
        <p:spPr>
          <a:xfrm>
            <a:off x="1952329" y="4588836"/>
            <a:ext cx="14592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92D050"/>
                </a:solidFill>
              </a:rPr>
              <a:t>www.theccc.org.uk</a:t>
            </a:r>
          </a:p>
        </p:txBody>
      </p:sp>
    </p:spTree>
    <p:extLst>
      <p:ext uri="{BB962C8B-B14F-4D97-AF65-F5344CB8AC3E}">
        <p14:creationId xmlns:p14="http://schemas.microsoft.com/office/powerpoint/2010/main" val="388858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0556-C827-D41E-FB10-E87DE811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0" y="472679"/>
            <a:ext cx="8520600" cy="572700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+mj-lt"/>
              </a:rPr>
              <a:t>Government policy (Oct 21) &gt; upcoming regulation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1F9A-A82D-6A9C-2296-C06F963B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19766"/>
            <a:ext cx="2354812" cy="3023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DB5DB-B1FA-D1B6-EF8E-B9ACD2E36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075" y="1319767"/>
            <a:ext cx="3234883" cy="3023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095C5-E674-D34A-435B-40FF9FFDA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020" y="1364984"/>
            <a:ext cx="2490871" cy="29782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66DA6B-1DF6-2102-EE02-1C28CE679284}"/>
              </a:ext>
            </a:extLst>
          </p:cNvPr>
          <p:cNvSpPr/>
          <p:nvPr/>
        </p:nvSpPr>
        <p:spPr>
          <a:xfrm>
            <a:off x="525330" y="1885535"/>
            <a:ext cx="556260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819AE1-5334-4766-49DA-93954F4E5DFD}"/>
              </a:ext>
            </a:extLst>
          </p:cNvPr>
          <p:cNvSpPr/>
          <p:nvPr/>
        </p:nvSpPr>
        <p:spPr>
          <a:xfrm>
            <a:off x="6918960" y="2657656"/>
            <a:ext cx="556260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D717A-B2D8-C62D-593B-3D28C7218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2736">
            <a:off x="1456384" y="3552092"/>
            <a:ext cx="1021015" cy="1450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21F59-AB90-4075-BF83-62E6D77A8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5937">
            <a:off x="2720545" y="3618945"/>
            <a:ext cx="1194813" cy="1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6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6CBD-5149-BA3D-AFDE-7C908E17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38" y="-168517"/>
            <a:ext cx="7139113" cy="550606"/>
          </a:xfrm>
        </p:spPr>
        <p:txBody>
          <a:bodyPr>
            <a:noAutofit/>
          </a:bodyPr>
          <a:lstStyle/>
          <a:p>
            <a:br>
              <a:rPr lang="en-GB" dirty="0"/>
            </a:br>
            <a:r>
              <a:rPr lang="en-GB" dirty="0"/>
              <a:t> </a:t>
            </a:r>
            <a:r>
              <a:rPr lang="en-GB" b="1" dirty="0">
                <a:solidFill>
                  <a:srgbClr val="FFC000"/>
                </a:solidFill>
                <a:latin typeface="+mj-lt"/>
              </a:rPr>
              <a:t>‘Sustainability Disclosure Requirements &amp;  investment labels’</a:t>
            </a:r>
            <a:r>
              <a:rPr lang="en-GB" dirty="0">
                <a:solidFill>
                  <a:srgbClr val="FFC000"/>
                </a:solidFill>
                <a:latin typeface="+mj-lt"/>
              </a:rPr>
              <a:t> consultation </a:t>
            </a:r>
            <a:br>
              <a:rPr lang="en-GB" dirty="0">
                <a:solidFill>
                  <a:srgbClr val="FFC000"/>
                </a:solidFill>
                <a:latin typeface="+mj-lt"/>
              </a:rPr>
            </a:br>
            <a:r>
              <a:rPr lang="en-GB" sz="1800" dirty="0">
                <a:solidFill>
                  <a:srgbClr val="92D050"/>
                </a:solidFill>
                <a:latin typeface="+mj-lt"/>
              </a:rPr>
              <a:t>(FCA’s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DP22/20 Oct 2022)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</a:br>
            <a:br>
              <a:rPr lang="en-GB" dirty="0">
                <a:latin typeface="+mj-lt"/>
              </a:rPr>
            </a:br>
            <a:br>
              <a:rPr lang="en-GB" dirty="0"/>
            </a:br>
            <a:endParaRPr lang="en-GB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B6E9F-574D-1F1E-D807-46861839F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692" y="1665760"/>
            <a:ext cx="3520788" cy="3095651"/>
          </a:xfrm>
          <a:solidFill>
            <a:srgbClr val="47629E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1400" b="1" dirty="0">
                <a:latin typeface="+mj-lt"/>
              </a:rPr>
              <a:t>What the FCA ‘wants’ to change: (p5) </a:t>
            </a:r>
          </a:p>
          <a:p>
            <a:pPr marL="114300" indent="0">
              <a:buNone/>
            </a:pPr>
            <a:endParaRPr lang="en-GB" sz="1400" b="1" dirty="0">
              <a:latin typeface="+mj-lt"/>
            </a:endParaRP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latin typeface="+mj-lt"/>
              </a:rPr>
              <a:t>Sustainable investment </a:t>
            </a:r>
            <a:r>
              <a:rPr lang="en-GB" sz="1400" dirty="0">
                <a:solidFill>
                  <a:srgbClr val="FFC000"/>
                </a:solidFill>
                <a:latin typeface="+mj-lt"/>
              </a:rPr>
              <a:t>labels</a:t>
            </a:r>
            <a:r>
              <a:rPr lang="en-GB" sz="1400" dirty="0">
                <a:latin typeface="+mj-lt"/>
              </a:rPr>
              <a:t> (for consumers)</a:t>
            </a: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latin typeface="+mj-lt"/>
              </a:rPr>
              <a:t>Consumer facing </a:t>
            </a:r>
            <a:r>
              <a:rPr lang="en-GB" sz="1400" dirty="0">
                <a:solidFill>
                  <a:srgbClr val="FFC000"/>
                </a:solidFill>
                <a:latin typeface="+mj-lt"/>
              </a:rPr>
              <a:t>disclosures</a:t>
            </a: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latin typeface="+mj-lt"/>
              </a:rPr>
              <a:t>Detailed </a:t>
            </a:r>
            <a:r>
              <a:rPr lang="en-GB" sz="1400" dirty="0">
                <a:solidFill>
                  <a:srgbClr val="FFC000"/>
                </a:solidFill>
                <a:latin typeface="+mj-lt"/>
              </a:rPr>
              <a:t>disclosures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A4CB60"/>
                </a:solidFill>
                <a:latin typeface="+mj-lt"/>
              </a:rPr>
              <a:t>(pre-contractual, ongoing fund sustainability perf info, sustainability ‘entity’ report)</a:t>
            </a: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solidFill>
                  <a:srgbClr val="FFC000"/>
                </a:solidFill>
                <a:latin typeface="+mj-lt"/>
              </a:rPr>
              <a:t>Naming and marketing </a:t>
            </a:r>
            <a:r>
              <a:rPr lang="en-GB" sz="1400" dirty="0">
                <a:latin typeface="+mj-lt"/>
              </a:rPr>
              <a:t>rules</a:t>
            </a: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latin typeface="+mj-lt"/>
              </a:rPr>
              <a:t>Requirements for </a:t>
            </a:r>
            <a:r>
              <a:rPr lang="en-GB" sz="1400" dirty="0">
                <a:solidFill>
                  <a:srgbClr val="FFC000"/>
                </a:solidFill>
                <a:latin typeface="+mj-lt"/>
              </a:rPr>
              <a:t>distributors</a:t>
            </a:r>
          </a:p>
          <a:p>
            <a:pPr marL="457200" indent="-342900">
              <a:buFont typeface="+mj-lt"/>
              <a:buAutoNum type="arabicPeriod"/>
            </a:pPr>
            <a:r>
              <a:rPr lang="en-GB" sz="1400" dirty="0">
                <a:latin typeface="+mj-lt"/>
              </a:rPr>
              <a:t>General </a:t>
            </a:r>
            <a:r>
              <a:rPr lang="en-GB" sz="1400" dirty="0">
                <a:solidFill>
                  <a:srgbClr val="FFC000"/>
                </a:solidFill>
                <a:latin typeface="+mj-lt"/>
              </a:rPr>
              <a:t>‘anti-greenwash’ rule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053FB-5171-DB57-9A4D-BEB97CC44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62" y="2180354"/>
            <a:ext cx="1752412" cy="250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33456-644E-ED73-0207-79288829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69" y="1380684"/>
            <a:ext cx="3446411" cy="687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CE74A-1083-FED1-BFF3-2756631D16C9}"/>
              </a:ext>
            </a:extLst>
          </p:cNvPr>
          <p:cNvSpPr txBox="1"/>
          <p:nvPr/>
        </p:nvSpPr>
        <p:spPr>
          <a:xfrm>
            <a:off x="6203862" y="4683286"/>
            <a:ext cx="175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</a:rPr>
              <a:t>Reporting Q4 2023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88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RI Services welcomes TPT framework">
            <a:extLst>
              <a:ext uri="{FF2B5EF4-FFF2-40B4-BE49-F238E27FC236}">
                <a16:creationId xmlns:a16="http://schemas.microsoft.com/office/drawing/2014/main" id="{9DA52B0B-93A6-8B01-BF4B-021D3F09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395">
            <a:off x="7238330" y="2071384"/>
            <a:ext cx="1868587" cy="28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AF31C-EE87-C9A8-C94C-B18A0494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17477"/>
            <a:ext cx="8140889" cy="8418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FFC000"/>
                </a:solidFill>
              </a:rPr>
              <a:t>Recent improvements …</a:t>
            </a:r>
            <a:br>
              <a:rPr lang="en-GB" sz="2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92D050"/>
                </a:solidFill>
              </a:rPr>
              <a:t>International sustainability </a:t>
            </a:r>
            <a:r>
              <a:rPr lang="en-GB" sz="1800" b="1" dirty="0">
                <a:solidFill>
                  <a:srgbClr val="FFC000"/>
                </a:solidFill>
              </a:rPr>
              <a:t>reporting</a:t>
            </a:r>
            <a:r>
              <a:rPr lang="en-GB" sz="1800" b="1" dirty="0">
                <a:solidFill>
                  <a:srgbClr val="92D050"/>
                </a:solidFill>
              </a:rPr>
              <a:t> standards  &gt; </a:t>
            </a:r>
            <a:r>
              <a:rPr lang="en-GB" sz="1800" b="1" dirty="0">
                <a:solidFill>
                  <a:srgbClr val="FFC000"/>
                </a:solidFill>
              </a:rPr>
              <a:t>better data</a:t>
            </a:r>
            <a:br>
              <a:rPr lang="en-GB" sz="1800" b="1" dirty="0">
                <a:solidFill>
                  <a:srgbClr val="92D050"/>
                </a:solidFill>
              </a:rPr>
            </a:br>
            <a:r>
              <a:rPr lang="en-GB" sz="1800" b="1" dirty="0">
                <a:solidFill>
                  <a:srgbClr val="92D050"/>
                </a:solidFill>
              </a:rPr>
              <a:t> (UK) </a:t>
            </a:r>
            <a:r>
              <a:rPr lang="en-GB" sz="1800" b="1" dirty="0">
                <a:solidFill>
                  <a:srgbClr val="FFC000"/>
                </a:solidFill>
              </a:rPr>
              <a:t>Transition</a:t>
            </a:r>
            <a:r>
              <a:rPr lang="en-GB" sz="1800" b="1" dirty="0">
                <a:solidFill>
                  <a:srgbClr val="92D050"/>
                </a:solidFill>
              </a:rPr>
              <a:t> framework &gt; Ambition, Action, Accountability &gt; </a:t>
            </a:r>
            <a:r>
              <a:rPr lang="en-GB" sz="1800" b="1" dirty="0">
                <a:solidFill>
                  <a:srgbClr val="FFC000"/>
                </a:solidFill>
              </a:rPr>
              <a:t>faster shift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1CC91-ADFA-BC0B-12E8-B84803F33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63" y="1439459"/>
            <a:ext cx="3376746" cy="2176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5B2-2B12-FC70-F31C-BEACD2C4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0"/>
          <a:stretch/>
        </p:blipFill>
        <p:spPr>
          <a:xfrm>
            <a:off x="5303173" y="1439459"/>
            <a:ext cx="2223035" cy="3145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1095C-8255-062D-2BBA-10D7682F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244" y="3737156"/>
            <a:ext cx="3376746" cy="130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278B-DDFB-A1B8-CCEA-51935E2C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266700"/>
            <a:ext cx="7511500" cy="751023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ea typeface="Source Sans Pro" panose="020B0503030403020204" pitchFamily="34" charset="0"/>
              </a:rPr>
              <a:t>Words &amp; concepts matters: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6206-0A8F-F66B-2101-46B8675F2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1017724"/>
            <a:ext cx="7511500" cy="385907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Sustainability / sustainable </a:t>
            </a:r>
            <a:r>
              <a:rPr lang="en-GB" sz="2600" dirty="0">
                <a:solidFill>
                  <a:srgbClr val="AECEEC"/>
                </a:solidFill>
              </a:rPr>
              <a:t>(can go on &amp; on)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ESG / ESG focus </a:t>
            </a:r>
            <a:r>
              <a:rPr lang="en-GB" sz="2600" dirty="0">
                <a:solidFill>
                  <a:srgbClr val="AECEEC"/>
                </a:solidFill>
              </a:rPr>
              <a:t>(risk focus)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Impact </a:t>
            </a:r>
            <a:r>
              <a:rPr lang="en-GB" sz="2600" dirty="0">
                <a:solidFill>
                  <a:srgbClr val="AECEEC"/>
                </a:solidFill>
              </a:rPr>
              <a:t>(real world outcomes)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Stewardship </a:t>
            </a:r>
            <a:r>
              <a:rPr lang="en-GB" sz="2600" dirty="0">
                <a:solidFill>
                  <a:srgbClr val="AECEEC"/>
                </a:solidFill>
              </a:rPr>
              <a:t>(engagement &amp; responsible ownership)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Ethical </a:t>
            </a:r>
            <a:r>
              <a:rPr lang="en-GB" sz="2600" dirty="0">
                <a:solidFill>
                  <a:srgbClr val="AECEEC"/>
                </a:solidFill>
              </a:rPr>
              <a:t>(personal values)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Screen </a:t>
            </a:r>
            <a:r>
              <a:rPr lang="en-GB" sz="2600" dirty="0">
                <a:solidFill>
                  <a:srgbClr val="AECEEC"/>
                </a:solidFill>
              </a:rPr>
              <a:t>(favour or avoid named areas)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Tilt </a:t>
            </a:r>
            <a:r>
              <a:rPr lang="en-GB" sz="2600" dirty="0">
                <a:solidFill>
                  <a:srgbClr val="AECEEC"/>
                </a:solidFill>
              </a:rPr>
              <a:t>(overweight / underweight)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AECEEC"/>
                </a:solidFill>
              </a:rPr>
              <a:t>Integrated </a:t>
            </a:r>
            <a:r>
              <a:rPr lang="en-GB" sz="2600" dirty="0">
                <a:solidFill>
                  <a:srgbClr val="AECEEC"/>
                </a:solidFill>
              </a:rPr>
              <a:t>(also consider…)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92D050"/>
                </a:solidFill>
              </a:rPr>
              <a:t>Double materiality – </a:t>
            </a:r>
            <a:r>
              <a:rPr lang="en-GB" sz="2600" dirty="0">
                <a:solidFill>
                  <a:srgbClr val="92D050"/>
                </a:solidFill>
              </a:rPr>
              <a:t>considering the impact of real-world issues on investments - and investment on the real world 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92D050"/>
                </a:solidFill>
              </a:rPr>
              <a:t>Greenwash – </a:t>
            </a:r>
            <a:r>
              <a:rPr lang="en-GB" sz="2600" dirty="0">
                <a:solidFill>
                  <a:srgbClr val="92D050"/>
                </a:solidFill>
              </a:rPr>
              <a:t>overstating environmental credentials for business benefit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92D050"/>
                </a:solidFill>
              </a:rPr>
              <a:t>Intentionality </a:t>
            </a:r>
            <a:r>
              <a:rPr lang="en-GB" sz="2600" dirty="0">
                <a:solidFill>
                  <a:srgbClr val="92D050"/>
                </a:solidFill>
              </a:rPr>
              <a:t>– funds specifically aiming to improve things</a:t>
            </a:r>
          </a:p>
          <a:p>
            <a:pPr>
              <a:buClr>
                <a:srgbClr val="FFC000"/>
              </a:buClr>
            </a:pPr>
            <a:r>
              <a:rPr lang="en-GB" sz="2600" b="1" dirty="0">
                <a:solidFill>
                  <a:srgbClr val="92D050"/>
                </a:solidFill>
              </a:rPr>
              <a:t>Transitioning / Transition plan</a:t>
            </a:r>
            <a:r>
              <a:rPr lang="en-GB" sz="2600" dirty="0">
                <a:solidFill>
                  <a:srgbClr val="92D050"/>
                </a:solidFill>
              </a:rPr>
              <a:t> – moving (planning shift) towards a sustainable business model</a:t>
            </a:r>
          </a:p>
          <a:p>
            <a:pPr>
              <a:buClr>
                <a:srgbClr val="002060"/>
              </a:buClr>
            </a:pPr>
            <a:endParaRPr lang="en-GB" sz="2600" dirty="0">
              <a:solidFill>
                <a:srgbClr val="92D050"/>
              </a:solidFill>
            </a:endParaRPr>
          </a:p>
          <a:p>
            <a:pPr>
              <a:buClr>
                <a:srgbClr val="002060"/>
              </a:buClr>
            </a:pPr>
            <a:endParaRPr lang="en-GB" sz="2600" b="1" dirty="0">
              <a:solidFill>
                <a:srgbClr val="92D050"/>
              </a:solidFill>
            </a:endParaRPr>
          </a:p>
          <a:p>
            <a:endParaRPr lang="en-GB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3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DAD4-75C0-AF3B-4F27-CDD55B1C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9338" y="170393"/>
            <a:ext cx="10101255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latin typeface="+mj-lt"/>
              </a:rPr>
              <a:t>Key concept to discuss with clients -‘fight or flight’ </a:t>
            </a:r>
            <a:br>
              <a:rPr lang="en-GB" b="1" dirty="0">
                <a:solidFill>
                  <a:srgbClr val="FFC000"/>
                </a:solidFill>
                <a:latin typeface="+mj-lt"/>
              </a:rPr>
            </a:br>
            <a:r>
              <a:rPr lang="en-GB" b="1" dirty="0">
                <a:latin typeface="+mj-lt"/>
              </a:rPr>
              <a:t>‘Divest or Engage’ </a:t>
            </a:r>
            <a:br>
              <a:rPr lang="en-GB" b="1" dirty="0">
                <a:latin typeface="+mj-lt"/>
              </a:rPr>
            </a:br>
            <a:r>
              <a:rPr lang="en-GB" sz="1800" b="1" dirty="0">
                <a:latin typeface="+mj-lt"/>
              </a:rPr>
              <a:t>(some decisions are easier than others)</a:t>
            </a:r>
            <a:endParaRPr lang="en-GB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0265D-690D-A8B9-C37D-316B95B495B5}"/>
              </a:ext>
            </a:extLst>
          </p:cNvPr>
          <p:cNvSpPr txBox="1"/>
          <p:nvPr/>
        </p:nvSpPr>
        <p:spPr>
          <a:xfrm>
            <a:off x="3118444" y="1382589"/>
            <a:ext cx="2646886" cy="2994666"/>
          </a:xfrm>
          <a:prstGeom prst="rect">
            <a:avLst/>
          </a:prstGeom>
          <a:solidFill>
            <a:srgbClr val="E9F6FD"/>
          </a:solidFill>
        </p:spPr>
        <p:txBody>
          <a:bodyPr wrap="square">
            <a:spAutoFit/>
          </a:bodyPr>
          <a:lstStyle/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2000" b="1" dirty="0">
                <a:solidFill>
                  <a:srgbClr val="FFC000"/>
                </a:solidFill>
              </a:rPr>
              <a:t>Fund basics: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400" b="1" dirty="0">
              <a:solidFill>
                <a:srgbClr val="92D050"/>
              </a:solidFill>
            </a:endParaRP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b="1" dirty="0">
                <a:solidFill>
                  <a:srgbClr val="FFC000"/>
                </a:solidFill>
              </a:rPr>
              <a:t>Issues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92D050"/>
                </a:solidFill>
              </a:rPr>
              <a:t>	</a:t>
            </a:r>
            <a:r>
              <a:rPr lang="en-GB" sz="1400" dirty="0">
                <a:solidFill>
                  <a:srgbClr val="0070C0"/>
                </a:solidFill>
              </a:rPr>
              <a:t>Environmental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0070C0"/>
                </a:solidFill>
              </a:rPr>
              <a:t>	Social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0070C0"/>
                </a:solidFill>
              </a:rPr>
              <a:t>	(Governance)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0070C0"/>
                </a:solidFill>
              </a:rPr>
              <a:t>	(Ethical)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400" b="1" dirty="0">
              <a:solidFill>
                <a:srgbClr val="FFC000"/>
              </a:solidFill>
            </a:endParaRP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b="1" dirty="0">
                <a:solidFill>
                  <a:srgbClr val="FFC000"/>
                </a:solidFill>
              </a:rPr>
              <a:t>Approaches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92D050"/>
                </a:solidFill>
              </a:rPr>
              <a:t>	</a:t>
            </a:r>
            <a:r>
              <a:rPr lang="en-GB" sz="1400" dirty="0">
                <a:solidFill>
                  <a:srgbClr val="0070C0"/>
                </a:solidFill>
              </a:rPr>
              <a:t>Avoid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0070C0"/>
                </a:solidFill>
              </a:rPr>
              <a:t>	Support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400" dirty="0">
                <a:solidFill>
                  <a:srgbClr val="0070C0"/>
                </a:solidFill>
              </a:rPr>
              <a:t>	Engage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87FBC-B558-D345-E231-3886F838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44" y="4479958"/>
            <a:ext cx="2646886" cy="5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FD038-B30C-2CE9-9559-9D9135A7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40" y="45720"/>
            <a:ext cx="5365345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35722-03B5-F797-7D1E-1552560C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445025"/>
            <a:ext cx="2455817" cy="572700"/>
          </a:xfrm>
        </p:spPr>
        <p:txBody>
          <a:bodyPr>
            <a:noAutofit/>
          </a:bodyPr>
          <a:lstStyle/>
          <a:p>
            <a:r>
              <a:rPr lang="en-GB" sz="2000" b="1" dirty="0"/>
              <a:t>Helping you meet clients’ personal preferences</a:t>
            </a:r>
            <a:br>
              <a:rPr lang="en-GB" sz="2000" dirty="0"/>
            </a:br>
            <a:br>
              <a:rPr lang="en-GB" sz="2000" dirty="0"/>
            </a:br>
            <a:br>
              <a:rPr lang="en-GB" sz="1800" dirty="0"/>
            </a:br>
            <a:r>
              <a:rPr lang="en-GB" sz="1800" dirty="0">
                <a:solidFill>
                  <a:srgbClr val="FFC000"/>
                </a:solidFill>
              </a:rPr>
              <a:t>www.sriServices.co.uk </a:t>
            </a:r>
            <a:r>
              <a:rPr lang="en-GB" sz="1800" dirty="0"/>
              <a:t>website and </a:t>
            </a:r>
            <a:br>
              <a:rPr lang="en-GB" sz="1800" dirty="0"/>
            </a:br>
            <a:r>
              <a:rPr lang="en-GB" sz="1800" dirty="0">
                <a:solidFill>
                  <a:srgbClr val="FFC000"/>
                </a:solidFill>
              </a:rPr>
              <a:t>Fund EcoMarket </a:t>
            </a:r>
            <a:r>
              <a:rPr lang="en-GB" sz="1800" dirty="0"/>
              <a:t>database</a:t>
            </a:r>
            <a:br>
              <a:rPr lang="en-GB" sz="1800" dirty="0">
                <a:solidFill>
                  <a:srgbClr val="FFC000"/>
                </a:solidFill>
              </a:rPr>
            </a:br>
            <a:br>
              <a:rPr lang="en-GB" sz="2000" dirty="0"/>
            </a:b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2BC81-DE58-06C0-34A8-5BD33FF3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77" y="3609832"/>
            <a:ext cx="1287117" cy="12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4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385EA6-959D-B5E9-647D-5CDFD834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2729">
            <a:off x="356574" y="2104695"/>
            <a:ext cx="2009491" cy="2827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89145-A9D6-36B8-1E3F-089160D2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56" y="-22975"/>
            <a:ext cx="4469000" cy="516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E6E39C-4677-27EB-4A50-650B6BEB6256}"/>
              </a:ext>
            </a:extLst>
          </p:cNvPr>
          <p:cNvSpPr txBox="1"/>
          <p:nvPr/>
        </p:nvSpPr>
        <p:spPr>
          <a:xfrm>
            <a:off x="75303" y="15178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AEABF9-BB04-F2C8-CCFE-A03F7540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2196">
            <a:off x="7045955" y="2033591"/>
            <a:ext cx="2000339" cy="2820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9B696-D90C-FD2F-A963-D934D733EA2F}"/>
              </a:ext>
            </a:extLst>
          </p:cNvPr>
          <p:cNvSpPr txBox="1"/>
          <p:nvPr/>
        </p:nvSpPr>
        <p:spPr>
          <a:xfrm>
            <a:off x="208760" y="1114990"/>
            <a:ext cx="197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Fund EcoMarket tool: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r>
              <a:rPr lang="en-GB" dirty="0">
                <a:solidFill>
                  <a:srgbClr val="FFC000"/>
                </a:solidFill>
              </a:rPr>
              <a:t>Getting started with ‘SRI </a:t>
            </a:r>
            <a:r>
              <a:rPr lang="en-GB" dirty="0" err="1">
                <a:solidFill>
                  <a:srgbClr val="FFC000"/>
                </a:solidFill>
              </a:rPr>
              <a:t>StyleFinder</a:t>
            </a:r>
            <a:r>
              <a:rPr lang="en-GB" dirty="0">
                <a:solidFill>
                  <a:srgbClr val="FFC000"/>
                </a:solidFill>
              </a:rPr>
              <a:t>’: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A216-94F8-C5CB-35CF-A338E3005492}"/>
              </a:ext>
            </a:extLst>
          </p:cNvPr>
          <p:cNvSpPr txBox="1"/>
          <p:nvPr/>
        </p:nvSpPr>
        <p:spPr>
          <a:xfrm>
            <a:off x="7081141" y="914388"/>
            <a:ext cx="1724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Filters for </a:t>
            </a:r>
          </a:p>
          <a:p>
            <a:r>
              <a:rPr lang="en-GB" dirty="0">
                <a:solidFill>
                  <a:srgbClr val="FFC000"/>
                </a:solidFill>
              </a:rPr>
              <a:t>specific client requirements: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62C59-3E77-8B44-1052-E527BC72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61" y="77355"/>
            <a:ext cx="948484" cy="937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B5B01-A040-8A01-48BC-D1E4683A8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965" y="4525811"/>
            <a:ext cx="759970" cy="653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1BAB5-7216-FE49-A444-8BC7D8611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246" y="4525811"/>
            <a:ext cx="759970" cy="6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8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4D6BD-B13A-C94C-F7BE-9AFB56E4C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01" y="0"/>
            <a:ext cx="625239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5A1AC-348C-8799-2B4D-561D58F32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49"/>
          <a:stretch/>
        </p:blipFill>
        <p:spPr>
          <a:xfrm rot="20986542">
            <a:off x="889562" y="3249789"/>
            <a:ext cx="8264633" cy="62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4A9C4-91E5-FD3A-F4B5-C1972CDF1F43}"/>
              </a:ext>
            </a:extLst>
          </p:cNvPr>
          <p:cNvSpPr txBox="1"/>
          <p:nvPr/>
        </p:nvSpPr>
        <p:spPr>
          <a:xfrm>
            <a:off x="261258" y="829491"/>
            <a:ext cx="16916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C000"/>
                </a:solidFill>
              </a:rPr>
              <a:t>Filters &amp; fund / fund manager disclosures – direct from fund managers</a:t>
            </a:r>
          </a:p>
          <a:p>
            <a:endParaRPr lang="en-GB" sz="1800" b="1" dirty="0">
              <a:solidFill>
                <a:srgbClr val="FFC000"/>
              </a:solidFill>
            </a:endParaRPr>
          </a:p>
          <a:p>
            <a:r>
              <a:rPr lang="en-GB" dirty="0">
                <a:solidFill>
                  <a:srgbClr val="92D050"/>
                </a:solidFill>
              </a:rPr>
              <a:t>Est 2010</a:t>
            </a:r>
          </a:p>
          <a:p>
            <a:endParaRPr lang="en-GB" dirty="0">
              <a:solidFill>
                <a:srgbClr val="92D050"/>
              </a:solidFill>
            </a:endParaRPr>
          </a:p>
          <a:p>
            <a:r>
              <a:rPr lang="en-GB" dirty="0">
                <a:solidFill>
                  <a:srgbClr val="92D050"/>
                </a:solidFill>
              </a:rPr>
              <a:t>V3.0 2023  </a:t>
            </a:r>
          </a:p>
        </p:txBody>
      </p:sp>
    </p:spTree>
    <p:extLst>
      <p:ext uri="{BB962C8B-B14F-4D97-AF65-F5344CB8AC3E}">
        <p14:creationId xmlns:p14="http://schemas.microsoft.com/office/powerpoint/2010/main" val="177441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4008-24BE-5A5F-4AEA-AD6F425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Who am  I to talk…?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82E7-C88F-AC71-1B39-1CCAA5FD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800" y="1152475"/>
            <a:ext cx="3956050" cy="3724324"/>
          </a:xfrm>
          <a:solidFill>
            <a:schemeClr val="accent5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Specialised since 1990’s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independent adviser /wealth manager focused business &amp; Fund EcoMarket database since 2010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Share data with Fidelity &amp; ii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Work with eg Parmenion, PIMFA, RSMR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FCA DLAG member since 2021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Writing fund PAS 7342 for BSI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On new PFS Sustainable Financial Advice panel (2023)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Previously on not-for-profit UKSIF board (10y total)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… Former broker consultant,  SRI Marketing Manager at Friends Provident (1996-2008)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10B8F-78BF-B375-6AB4-BBE73292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0" y="1152475"/>
            <a:ext cx="3595553" cy="37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8917F7-1202-E39B-19DC-E059E84903E8}"/>
              </a:ext>
            </a:extLst>
          </p:cNvPr>
          <p:cNvSpPr txBox="1"/>
          <p:nvPr/>
        </p:nvSpPr>
        <p:spPr>
          <a:xfrm>
            <a:off x="1651661" y="245663"/>
            <a:ext cx="6101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C000"/>
                </a:solidFill>
                <a:latin typeface="+mj-lt"/>
              </a:rPr>
              <a:t>Moving forward</a:t>
            </a:r>
          </a:p>
          <a:p>
            <a:endParaRPr lang="en-GB" sz="28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EE105-C20F-7ABA-55C9-06D6EDA69A7B}"/>
              </a:ext>
            </a:extLst>
          </p:cNvPr>
          <p:cNvSpPr txBox="1"/>
          <p:nvPr/>
        </p:nvSpPr>
        <p:spPr>
          <a:xfrm>
            <a:off x="1530258" y="3429973"/>
            <a:ext cx="6786946" cy="138499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New PFS / CII activity: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10 member ‘PFS Sustainable Financial Advice Panel’, Chaired by CEO Don MacIntyre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Aiming to enhance advice standards &amp; client outcomes through leadership, education, guidance and setting new standards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Launched Oct 2023 - e-learning course &amp; member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F224D-31C0-DA27-19A5-C1370713845F}"/>
              </a:ext>
            </a:extLst>
          </p:cNvPr>
          <p:cNvSpPr txBox="1"/>
          <p:nvPr/>
        </p:nvSpPr>
        <p:spPr>
          <a:xfrm>
            <a:off x="1651661" y="1102139"/>
            <a:ext cx="63616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Things are changing fast now - </a:t>
            </a:r>
            <a:r>
              <a:rPr lang="en-GB" dirty="0">
                <a:solidFill>
                  <a:srgbClr val="92D050"/>
                </a:solidFill>
              </a:rPr>
              <a:t>creating risks &amp; opportunities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This is complex &amp; dynamic – </a:t>
            </a:r>
            <a:r>
              <a:rPr lang="en-GB" dirty="0">
                <a:solidFill>
                  <a:srgbClr val="92D050"/>
                </a:solidFill>
              </a:rPr>
              <a:t>don’t over promise - disclosures and labels will help, interested clients will know this is complex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Focus on the science … then regs </a:t>
            </a:r>
            <a:r>
              <a:rPr lang="en-GB" dirty="0">
                <a:solidFill>
                  <a:srgbClr val="92D050"/>
                </a:solidFill>
              </a:rPr>
              <a:t>– the planet does not care about benchmarks, marketing – or short-term performance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Consumer Duty and SDR </a:t>
            </a:r>
            <a:r>
              <a:rPr lang="en-GB" dirty="0">
                <a:solidFill>
                  <a:srgbClr val="92D050"/>
                </a:solidFill>
              </a:rPr>
              <a:t>will align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Investors</a:t>
            </a:r>
            <a:r>
              <a:rPr lang="en-GB" dirty="0">
                <a:solidFill>
                  <a:srgbClr val="92D050"/>
                </a:solidFill>
              </a:rPr>
              <a:t> </a:t>
            </a:r>
            <a:r>
              <a:rPr lang="en-GB" b="1" dirty="0">
                <a:solidFill>
                  <a:srgbClr val="92D050"/>
                </a:solidFill>
              </a:rPr>
              <a:t>hold the key </a:t>
            </a:r>
            <a:r>
              <a:rPr lang="en-GB" dirty="0">
                <a:solidFill>
                  <a:srgbClr val="92D050"/>
                </a:solidFill>
              </a:rPr>
              <a:t>to the future clients want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92D050"/>
                </a:solidFill>
              </a:rPr>
              <a:t>This afternoon’s </a:t>
            </a:r>
            <a:r>
              <a:rPr lang="en-GB" dirty="0">
                <a:solidFill>
                  <a:srgbClr val="92D050"/>
                </a:solidFill>
              </a:rPr>
              <a:t>session will explore bringing this into your business</a:t>
            </a:r>
          </a:p>
          <a:p>
            <a:pPr lvl="8">
              <a:buClr>
                <a:srgbClr val="FFC000"/>
              </a:buClr>
            </a:pPr>
            <a:r>
              <a:rPr lang="en-GB" dirty="0">
                <a:solidFill>
                  <a:srgbClr val="92D050"/>
                </a:solidFill>
              </a:rPr>
              <a:t>     </a:t>
            </a:r>
            <a:r>
              <a:rPr lang="en-GB" dirty="0">
                <a:solidFill>
                  <a:srgbClr val="FFC000"/>
                </a:solidFill>
              </a:rPr>
              <a:t>14:10 – 14:40  ‘Expert perspectives (panel) on sustainable and ESG</a:t>
            </a:r>
          </a:p>
          <a:p>
            <a:pPr lvl="8">
              <a:buClr>
                <a:srgbClr val="FFC000"/>
              </a:buClr>
            </a:pPr>
            <a:r>
              <a:rPr lang="en-GB" dirty="0">
                <a:solidFill>
                  <a:srgbClr val="FFC000"/>
                </a:solidFill>
              </a:rPr>
              <a:t>      investments’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04;p25" descr="Two steel chains joined">
            <a:extLst>
              <a:ext uri="{FF2B5EF4-FFF2-40B4-BE49-F238E27FC236}">
                <a16:creationId xmlns:a16="http://schemas.microsoft.com/office/drawing/2014/main" id="{FAC7DBBF-ADE6-013C-D317-73125111BD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9201"/>
            <a:ext cx="9144002" cy="516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372" y="1841753"/>
            <a:ext cx="6501106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highlight>
                  <a:srgbClr val="000000"/>
                </a:highlight>
              </a:rPr>
              <a:t>This is important</a:t>
            </a:r>
            <a:br>
              <a:rPr lang="en-US" sz="3600" b="1" dirty="0">
                <a:solidFill>
                  <a:srgbClr val="92D050"/>
                </a:solidFill>
                <a:highlight>
                  <a:srgbClr val="000000"/>
                </a:highlight>
              </a:rPr>
            </a:br>
            <a:r>
              <a:rPr lang="en-US" sz="3600" b="1" dirty="0">
                <a:solidFill>
                  <a:srgbClr val="92D050"/>
                </a:solidFill>
                <a:highlight>
                  <a:srgbClr val="000000"/>
                </a:highlight>
              </a:rPr>
              <a:t>You are a VITAL link in the chain</a:t>
            </a:r>
            <a:br>
              <a:rPr lang="en-US" sz="3600" b="1" dirty="0">
                <a:solidFill>
                  <a:srgbClr val="92D050"/>
                </a:solidFill>
                <a:highlight>
                  <a:srgbClr val="000000"/>
                </a:highlight>
              </a:rPr>
            </a:br>
            <a:r>
              <a:rPr lang="en-US" sz="2700" b="1" dirty="0">
                <a:solidFill>
                  <a:srgbClr val="FFC000"/>
                </a:solidFill>
                <a:highlight>
                  <a:srgbClr val="000000"/>
                </a:highlight>
              </a:rPr>
              <a:t>advise for ‘the future clients want to live in’ </a:t>
            </a:r>
            <a:br>
              <a:rPr lang="en-US" sz="1600" b="1" dirty="0">
                <a:solidFill>
                  <a:srgbClr val="FFC000"/>
                </a:solidFill>
                <a:highlight>
                  <a:srgbClr val="000000"/>
                </a:highlight>
              </a:rPr>
            </a:br>
            <a:br>
              <a:rPr lang="en-US" sz="1600" b="1" dirty="0">
                <a:solidFill>
                  <a:srgbClr val="FFC000"/>
                </a:solidFill>
                <a:highlight>
                  <a:srgbClr val="000000"/>
                </a:highlight>
              </a:rPr>
            </a:br>
            <a:endParaRPr lang="en-US" dirty="0">
              <a:highlight>
                <a:srgbClr val="0000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68EA1-A5EE-9A7F-2D85-7D0C4926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49" y="0"/>
            <a:ext cx="1287117" cy="1271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AB25B-B730-8D65-150F-128ABBDCD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423" y="3751776"/>
            <a:ext cx="5689488" cy="1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8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0" y="1572884"/>
            <a:ext cx="6501106" cy="5727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b="1" dirty="0">
                <a:solidFill>
                  <a:srgbClr val="92D050"/>
                </a:solidFill>
              </a:rPr>
            </a:br>
            <a:br>
              <a:rPr lang="en-US" sz="16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Thank you for listening!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A534C-309B-39C9-D330-208E126A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3886" y="2283647"/>
            <a:ext cx="3728578" cy="1410125"/>
          </a:xfrm>
        </p:spPr>
        <p:txBody>
          <a:bodyPr>
            <a:normAutofit fontScale="85000" lnSpcReduction="10000"/>
          </a:bodyPr>
          <a:lstStyle/>
          <a:p>
            <a:pPr marL="114300" indent="0" algn="ctr">
              <a:buNone/>
            </a:pPr>
            <a:br>
              <a:rPr lang="en-US" dirty="0"/>
            </a:br>
            <a:r>
              <a:rPr lang="en-US" sz="1800" b="1" dirty="0">
                <a:solidFill>
                  <a:srgbClr val="92D050"/>
                </a:solidFill>
              </a:rPr>
              <a:t>Julia Dreblow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www.sriServices.co.uk</a:t>
            </a:r>
            <a:endParaRPr lang="en-US" sz="1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14300" indent="0" algn="ctr">
              <a:buNone/>
            </a:pPr>
            <a:r>
              <a:rPr lang="en-US" sz="1800" b="1" dirty="0">
                <a:solidFill>
                  <a:srgbClr val="FFC000"/>
                </a:solidFill>
              </a:rPr>
              <a:t>www.sriServices.co.uk/about-sri/learn-from-our-partners/</a:t>
            </a:r>
            <a:endParaRPr lang="en-US" sz="1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A7DE1-C361-1ACB-5E06-9B93D2771FE1}"/>
              </a:ext>
            </a:extLst>
          </p:cNvPr>
          <p:cNvSpPr txBox="1"/>
          <p:nvPr/>
        </p:nvSpPr>
        <p:spPr>
          <a:xfrm>
            <a:off x="7567683" y="4366632"/>
            <a:ext cx="137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information only. We are not regulated or authorised to offer advice.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37B6C-43FA-D042-FC2B-12470C6F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8867">
            <a:off x="7981555" y="2804516"/>
            <a:ext cx="1004792" cy="1513887"/>
          </a:xfrm>
          <a:prstGeom prst="rect">
            <a:avLst/>
          </a:prstGeom>
        </p:spPr>
      </p:pic>
      <p:pic>
        <p:nvPicPr>
          <p:cNvPr id="6" name="A724FECB-2AC7-4F3C-B6A3-8E3C5A10E798">
            <a:extLst>
              <a:ext uri="{FF2B5EF4-FFF2-40B4-BE49-F238E27FC236}">
                <a16:creationId xmlns:a16="http://schemas.microsoft.com/office/drawing/2014/main" id="{4B57C137-5747-244B-DB2C-7CA3D8294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959" b="2601"/>
          <a:stretch/>
        </p:blipFill>
        <p:spPr bwMode="auto">
          <a:xfrm rot="448753">
            <a:off x="7449144" y="846316"/>
            <a:ext cx="867184" cy="13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E5C43-1AAE-B553-930F-5EC64DEBA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8744">
            <a:off x="6999555" y="2497126"/>
            <a:ext cx="904584" cy="1331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6612E-2D79-E5A7-3868-531F7EA8F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15660">
            <a:off x="8236399" y="1585156"/>
            <a:ext cx="834835" cy="127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88895-F64F-BBCE-6D68-71E2F2709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93735">
            <a:off x="6406671" y="1034066"/>
            <a:ext cx="942052" cy="1449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68EA1-A5EE-9A7F-2D85-7D0C4926E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9615" y="456968"/>
            <a:ext cx="1287117" cy="1271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AB25B-B730-8D65-150F-128ABBDCD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209" y="3660365"/>
            <a:ext cx="5689488" cy="1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7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4CDAA0-8C4B-6252-838C-BD5B9103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</a:rPr>
              <a:t>Learning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4180E-0CFA-8F4C-5BF8-CE04F8ABB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6875" y="1017725"/>
            <a:ext cx="5674451" cy="3416400"/>
          </a:xfrm>
        </p:spPr>
        <p:txBody>
          <a:bodyPr/>
          <a:lstStyle/>
          <a:p>
            <a:r>
              <a:rPr lang="en-GB" dirty="0"/>
              <a:t>To recognise the </a:t>
            </a:r>
            <a:r>
              <a:rPr lang="en-GB" dirty="0">
                <a:solidFill>
                  <a:srgbClr val="FFC000"/>
                </a:solidFill>
              </a:rPr>
              <a:t>key features </a:t>
            </a:r>
            <a:r>
              <a:rPr lang="en-GB" dirty="0"/>
              <a:t>of the sustainable investment &amp; ESG  landscape and their </a:t>
            </a:r>
            <a:r>
              <a:rPr lang="en-GB" dirty="0">
                <a:solidFill>
                  <a:srgbClr val="FFC000"/>
                </a:solidFill>
              </a:rPr>
              <a:t>relevance</a:t>
            </a:r>
            <a:r>
              <a:rPr lang="en-GB" dirty="0"/>
              <a:t> to financial services </a:t>
            </a:r>
          </a:p>
          <a:p>
            <a:r>
              <a:rPr lang="en-GB" dirty="0"/>
              <a:t>To gain an understanding of </a:t>
            </a:r>
            <a:r>
              <a:rPr lang="en-GB" dirty="0">
                <a:solidFill>
                  <a:srgbClr val="FFC000"/>
                </a:solidFill>
              </a:rPr>
              <a:t>key drivers of change </a:t>
            </a:r>
            <a:r>
              <a:rPr lang="en-GB" dirty="0"/>
              <a:t>- and that change will remain a constant feature of the investment landscape</a:t>
            </a:r>
          </a:p>
          <a:p>
            <a:r>
              <a:rPr lang="en-GB" dirty="0"/>
              <a:t>To equip advisers to have </a:t>
            </a:r>
            <a:r>
              <a:rPr lang="en-GB" dirty="0">
                <a:solidFill>
                  <a:srgbClr val="FFC000"/>
                </a:solidFill>
              </a:rPr>
              <a:t>better conversations </a:t>
            </a:r>
            <a:r>
              <a:rPr lang="en-GB" dirty="0"/>
              <a:t>about sustainable investments with clients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D04F6-73D4-29F5-ECBD-F8BADCC1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920" y="3887953"/>
            <a:ext cx="3830360" cy="10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2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BF08-5F71-0CBB-14AD-BC914469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03" y="35373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First ethical fund launched in 1984</a:t>
            </a:r>
            <a:br>
              <a:rPr lang="en-GB" b="1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063BE-3F62-6776-BCA5-1D69F44C2CA4}"/>
              </a:ext>
            </a:extLst>
          </p:cNvPr>
          <p:cNvSpPr txBox="1"/>
          <p:nvPr/>
        </p:nvSpPr>
        <p:spPr>
          <a:xfrm>
            <a:off x="416202" y="821929"/>
            <a:ext cx="745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1800" b="1" dirty="0">
                <a:solidFill>
                  <a:srgbClr val="A4CB60"/>
                </a:solidFill>
              </a:rPr>
              <a:t>Opinions &amp; methods may vary – but was this ever really ‘niche’?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AFE32-0941-542D-167C-E7540EB2E7F2}"/>
              </a:ext>
            </a:extLst>
          </p:cNvPr>
          <p:cNvSpPr txBox="1"/>
          <p:nvPr/>
        </p:nvSpPr>
        <p:spPr>
          <a:xfrm>
            <a:off x="514639" y="2586411"/>
            <a:ext cx="211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Deforestation (biodiversity)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7A43D-B757-306F-DA8A-E1AC4B71C98B}"/>
              </a:ext>
            </a:extLst>
          </p:cNvPr>
          <p:cNvSpPr txBox="1"/>
          <p:nvPr/>
        </p:nvSpPr>
        <p:spPr>
          <a:xfrm>
            <a:off x="2626331" y="2579267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Tobacco (health)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265E1-5AFF-01BD-5653-1F30D42BABC0}"/>
              </a:ext>
            </a:extLst>
          </p:cNvPr>
          <p:cNvSpPr txBox="1"/>
          <p:nvPr/>
        </p:nvSpPr>
        <p:spPr>
          <a:xfrm>
            <a:off x="4572000" y="2586411"/>
            <a:ext cx="14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Anti-Apartheid  (Inequality)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0ED0A-FF38-B8AC-2049-1D89C5CE8CDF}"/>
              </a:ext>
            </a:extLst>
          </p:cNvPr>
          <p:cNvSpPr txBox="1"/>
          <p:nvPr/>
        </p:nvSpPr>
        <p:spPr>
          <a:xfrm>
            <a:off x="7031076" y="2586411"/>
            <a:ext cx="168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Armaments industry</a:t>
            </a:r>
          </a:p>
        </p:txBody>
      </p:sp>
    </p:spTree>
    <p:extLst>
      <p:ext uri="{BB962C8B-B14F-4D97-AF65-F5344CB8AC3E}">
        <p14:creationId xmlns:p14="http://schemas.microsoft.com/office/powerpoint/2010/main" val="388255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E35A-1712-F41C-433C-60666BCD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0" y="297727"/>
            <a:ext cx="767443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</a:rPr>
              <a:t>What has changed?</a:t>
            </a:r>
            <a:br>
              <a:rPr lang="en-GB" b="1" dirty="0">
                <a:solidFill>
                  <a:srgbClr val="FFC000"/>
                </a:solidFill>
                <a:latin typeface="+mj-lt"/>
              </a:rPr>
            </a:br>
            <a:r>
              <a:rPr lang="en-GB" sz="2200" b="1" dirty="0">
                <a:solidFill>
                  <a:srgbClr val="92D050"/>
                </a:solidFill>
                <a:latin typeface="+mj-lt"/>
              </a:rPr>
              <a:t>B</a:t>
            </a:r>
            <a:r>
              <a:rPr lang="en-GB" sz="2200" dirty="0">
                <a:solidFill>
                  <a:srgbClr val="92D050"/>
                </a:solidFill>
                <a:latin typeface="+mj-lt"/>
              </a:rPr>
              <a:t>igger risks &amp; opportunities – increased urgency </a:t>
            </a:r>
            <a:endParaRPr lang="en-GB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86CFD-A609-B765-58D6-71746A0D0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38" b="6172"/>
          <a:stretch/>
        </p:blipFill>
        <p:spPr>
          <a:xfrm>
            <a:off x="2286000" y="1302988"/>
            <a:ext cx="45720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1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119DC-D739-7696-EC4B-6A06B932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FFC000"/>
                </a:solidFill>
                <a:latin typeface="+mj-lt"/>
              </a:rPr>
              <a:t>Firmly mainstream  - clear public interest</a:t>
            </a:r>
            <a:br>
              <a:rPr lang="en-GB" sz="2800" b="1" dirty="0">
                <a:solidFill>
                  <a:srgbClr val="FFC000"/>
                </a:solidFill>
                <a:latin typeface="+mj-lt"/>
              </a:rPr>
            </a:br>
            <a:r>
              <a:rPr lang="en-GB" sz="2700" dirty="0">
                <a:solidFill>
                  <a:srgbClr val="92D050"/>
                </a:solidFill>
                <a:latin typeface="+mj-lt"/>
              </a:rPr>
              <a:t>FCA Financial Lives Survey 2022</a:t>
            </a:r>
            <a:br>
              <a:rPr lang="en-GB" sz="2800" dirty="0">
                <a:solidFill>
                  <a:schemeClr val="bg1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F109E-C0E8-D39E-408B-A205D506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2" y="1576825"/>
            <a:ext cx="3291839" cy="2810240"/>
          </a:xfrm>
          <a:solidFill>
            <a:srgbClr val="005E68"/>
          </a:solidFill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endParaRPr lang="en-GB" sz="11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GB" sz="18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‘…</a:t>
            </a:r>
            <a:r>
              <a:rPr lang="en-GB" sz="19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May 2022 79% of consumers think businesses have a wider social responsibility than simply to make a profit’.</a:t>
            </a: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 marL="114300" indent="0">
              <a:buNone/>
            </a:pPr>
            <a:r>
              <a:rPr lang="en-GB" sz="1300" u="sng" dirty="0">
                <a:solidFill>
                  <a:srgbClr val="AECEE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https://www.fca.org.uk/publication/financial-lives/fls-2022-consumer-investments-financial-advice.pdf</a:t>
            </a:r>
            <a:endParaRPr lang="en-GB" sz="1900" kern="1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100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F213D93-3050-5B5C-863D-B5BA9140A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" t="1170" r="3155"/>
          <a:stretch/>
        </p:blipFill>
        <p:spPr>
          <a:xfrm>
            <a:off x="4572001" y="1389470"/>
            <a:ext cx="4260300" cy="31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7D20-E6AC-921B-5222-04A00464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40" y="445025"/>
            <a:ext cx="7178760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2D050"/>
                </a:solidFill>
              </a:rPr>
              <a:t>ONS research Q4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6A8FD-6D8A-24F8-D0BE-717C764E3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713" y="1251713"/>
            <a:ext cx="7283269" cy="3416400"/>
          </a:xfrm>
        </p:spPr>
        <p:txBody>
          <a:bodyPr>
            <a:normAutofit fontScale="62500" lnSpcReduction="20000"/>
          </a:bodyPr>
          <a:lstStyle/>
          <a:p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When asked about a range of issues, 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climate change was the second biggest concern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facing adults in Great Britain (74%), with the rising cost of living being the main concern (79%).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three in four adults (74%) reported feeling (very or somewhat) worried about climate change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; the latest estimate is similar compared with the percentage who said they felt worried (75%) around a year ago.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1 in 10 people (9%) felt </a:t>
            </a:r>
            <a:r>
              <a:rPr lang="en-GB" sz="2200" b="1" i="0" u="sng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un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worried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(somewhat unworried or not at all worried) about climate change, higher than a year ago when it was 6%, and around one in five (17%) said they were neither worried nor unworried.</a:t>
            </a:r>
          </a:p>
          <a:p>
            <a:pPr marL="114300" indent="0" algn="l">
              <a:buNone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323132"/>
              </a:solidFill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endParaRPr lang="en-GB" sz="15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r>
              <a:rPr lang="en-GB" sz="15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https://www.ons.gov.uk/peoplepopulationandcommunity/wellbeing/articles/worriesaboutclimatechangegreatbritain/septembertooctober2022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373C7-A195-4D54-F9BF-520210E6A263}"/>
              </a:ext>
            </a:extLst>
          </p:cNvPr>
          <p:cNvSpPr txBox="1"/>
          <p:nvPr/>
        </p:nvSpPr>
        <p:spPr>
          <a:xfrm>
            <a:off x="2306473" y="4465320"/>
            <a:ext cx="3957849" cy="307777"/>
          </a:xfrm>
          <a:prstGeom prst="rect">
            <a:avLst/>
          </a:prstGeom>
          <a:solidFill>
            <a:srgbClr val="AECEE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Requires shift in narrative for advice profession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DC1A8E-8F29-52EF-EA70-8C0CC9BDDC4B}"/>
              </a:ext>
            </a:extLst>
          </p:cNvPr>
          <p:cNvSpPr/>
          <p:nvPr/>
        </p:nvSpPr>
        <p:spPr>
          <a:xfrm>
            <a:off x="1662490" y="2087061"/>
            <a:ext cx="327685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6D811-0805-30EB-968C-98FFFBC2C9D1}"/>
              </a:ext>
            </a:extLst>
          </p:cNvPr>
          <p:cNvSpPr/>
          <p:nvPr/>
        </p:nvSpPr>
        <p:spPr>
          <a:xfrm>
            <a:off x="6885295" y="1306304"/>
            <a:ext cx="1569492" cy="287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F94E27-96B6-C3E1-52AF-FB537FC6D840}"/>
              </a:ext>
            </a:extLst>
          </p:cNvPr>
          <p:cNvSpPr/>
          <p:nvPr/>
        </p:nvSpPr>
        <p:spPr>
          <a:xfrm>
            <a:off x="3485974" y="2869973"/>
            <a:ext cx="154141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C603-15E7-5358-97FA-8F55A059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67" y="13391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+mj-lt"/>
              </a:rPr>
              <a:t>What about ‘Anti ESG’ &amp; ‘Woke Capitalism’…?</a:t>
            </a:r>
            <a:br>
              <a:rPr lang="en-GB" b="1" dirty="0">
                <a:latin typeface="+mj-lt"/>
              </a:rPr>
            </a:br>
            <a:r>
              <a:rPr lang="en-GB" b="1" dirty="0">
                <a:solidFill>
                  <a:srgbClr val="FFC000"/>
                </a:solidFill>
                <a:latin typeface="+mj-lt"/>
              </a:rPr>
              <a:t>&amp; ‘inactivists’</a:t>
            </a:r>
            <a:endParaRPr lang="en-GB" sz="1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0E669-BE50-5DF1-6B9B-81FA40D72F00}"/>
              </a:ext>
            </a:extLst>
          </p:cNvPr>
          <p:cNvSpPr txBox="1"/>
          <p:nvPr/>
        </p:nvSpPr>
        <p:spPr>
          <a:xfrm>
            <a:off x="160628" y="1029077"/>
            <a:ext cx="4604038" cy="8002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“Globally, 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+mj-lt"/>
              </a:rPr>
              <a:t>fossil fuel subsidies were $7 trillion or 7.1 percent of GDP in 2022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, reflecting a $2 trillion increase since 2020 due to government support from surging energy prices” 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(£13m / minute)  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+mj-lt"/>
              </a:rPr>
              <a:t>www.imf.org</a:t>
            </a:r>
            <a:endParaRPr lang="en-GB" sz="1000" b="0" i="0" dirty="0">
              <a:solidFill>
                <a:srgbClr val="2C2825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38CBE-DEFB-2F0F-2E1A-6C6473CE4A57}"/>
              </a:ext>
            </a:extLst>
          </p:cNvPr>
          <p:cNvSpPr txBox="1"/>
          <p:nvPr/>
        </p:nvSpPr>
        <p:spPr>
          <a:xfrm>
            <a:off x="490418" y="3712564"/>
            <a:ext cx="4081582" cy="76944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+mj-lt"/>
              </a:rPr>
              <a:t>Soaring insurance costs threaten hurricane prone US states… </a:t>
            </a:r>
          </a:p>
          <a:p>
            <a:r>
              <a:rPr lang="en-GB" sz="1100" dirty="0">
                <a:latin typeface="+mj-lt"/>
              </a:rPr>
              <a:t>‘Companies are fleeing Florida as covering property becomes more expensive’   </a:t>
            </a:r>
            <a:r>
              <a:rPr lang="en-GB" sz="800" dirty="0">
                <a:latin typeface="+mj-lt"/>
              </a:rPr>
              <a:t>FT Moral Money 10 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AF8C8-9FBE-AF88-C676-B621FAD0E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642" y="1742069"/>
            <a:ext cx="2786109" cy="2241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973A7-B06E-D790-A81D-A942E4AD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459" y="1770067"/>
            <a:ext cx="885913" cy="2213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FAE19-1D9F-C4A8-4C10-AA2A8E9B84B7}"/>
              </a:ext>
            </a:extLst>
          </p:cNvPr>
          <p:cNvSpPr txBox="1"/>
          <p:nvPr/>
        </p:nvSpPr>
        <p:spPr>
          <a:xfrm>
            <a:off x="5316642" y="4050383"/>
            <a:ext cx="36720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rgbClr val="002060"/>
                </a:solidFill>
                <a:latin typeface="+mj-lt"/>
              </a:rPr>
              <a:t>Unicef</a:t>
            </a:r>
            <a:r>
              <a:rPr lang="en-GB" sz="1200" dirty="0">
                <a:solidFill>
                  <a:srgbClr val="002060"/>
                </a:solidFill>
                <a:latin typeface="+mj-lt"/>
              </a:rPr>
              <a:t> report 2023 ‘Children displaced in a changing climate’ </a:t>
            </a:r>
          </a:p>
          <a:p>
            <a:pPr algn="ctr"/>
            <a:r>
              <a:rPr lang="en-GB" sz="1200" dirty="0">
                <a:latin typeface="+mj-lt"/>
                <a:hlinkClick r:id="rId4"/>
              </a:rPr>
              <a:t>www.unicef.org</a:t>
            </a:r>
            <a:endParaRPr lang="en-GB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B3D13-154F-73A8-A9A3-B3EFBEDFE568}"/>
              </a:ext>
            </a:extLst>
          </p:cNvPr>
          <p:cNvSpPr txBox="1"/>
          <p:nvPr/>
        </p:nvSpPr>
        <p:spPr>
          <a:xfrm>
            <a:off x="1366801" y="1906680"/>
            <a:ext cx="3512176" cy="6924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A0A0A"/>
                </a:solidFill>
                <a:effectLst/>
                <a:latin typeface="+mj-lt"/>
              </a:rPr>
              <a:t>Florida adopts anti-ESG rule for state's $186B pension plan   </a:t>
            </a:r>
            <a:r>
              <a:rPr lang="en-GB" sz="1100" b="0" i="0" dirty="0">
                <a:solidFill>
                  <a:srgbClr val="1A1A1A"/>
                </a:solidFill>
                <a:effectLst/>
                <a:latin typeface="+mj-lt"/>
              </a:rPr>
              <a:t>24 Aug, 2022  S&amp;P Global</a:t>
            </a:r>
            <a:endParaRPr lang="en-GB" b="1" i="0" dirty="0">
              <a:solidFill>
                <a:srgbClr val="0A0A0A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2926F-2A2F-F698-7C7B-46C3EA6EA7E2}"/>
              </a:ext>
            </a:extLst>
          </p:cNvPr>
          <p:cNvSpPr txBox="1"/>
          <p:nvPr/>
        </p:nvSpPr>
        <p:spPr>
          <a:xfrm>
            <a:off x="107227" y="2648039"/>
            <a:ext cx="360591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  <a:hlinkClick r:id="rId5"/>
              </a:rPr>
              <a:t>Guess Who Loses After Florida and Texas Bar ESG Banks? </a:t>
            </a:r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</a:rPr>
              <a:t>‘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+mj-lt"/>
              </a:rPr>
              <a:t>Banning Wall Street’s biggest municipal bond underwriters has foisted a hidden tax on their residents totalling hundreds of millions of dollars’.      </a:t>
            </a:r>
            <a:r>
              <a:rPr lang="en-GB" sz="1050" b="0" i="0" dirty="0">
                <a:solidFill>
                  <a:srgbClr val="000000"/>
                </a:solidFill>
                <a:effectLst/>
                <a:latin typeface="+mj-lt"/>
              </a:rPr>
              <a:t>Bloomberg 13 Feb 2023</a:t>
            </a:r>
            <a:endParaRPr lang="en-GB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F028E-5D1A-5D71-1B91-6FC097F59FFD}"/>
              </a:ext>
            </a:extLst>
          </p:cNvPr>
          <p:cNvSpPr txBox="1"/>
          <p:nvPr/>
        </p:nvSpPr>
        <p:spPr>
          <a:xfrm>
            <a:off x="1186630" y="4593817"/>
            <a:ext cx="387251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‘Florida’s last resort property insurer is now state’s biggest’   </a:t>
            </a:r>
            <a:r>
              <a:rPr lang="en-GB" sz="1000" dirty="0">
                <a:latin typeface="+mj-lt"/>
              </a:rPr>
              <a:t>Bloomberg Law Aug 23</a:t>
            </a:r>
          </a:p>
        </p:txBody>
      </p:sp>
    </p:spTree>
    <p:extLst>
      <p:ext uri="{BB962C8B-B14F-4D97-AF65-F5344CB8AC3E}">
        <p14:creationId xmlns:p14="http://schemas.microsoft.com/office/powerpoint/2010/main" val="394869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1D2-F724-C335-536B-DBC6F2E4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ACEB9-D913-4657-CF78-1765E51F4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13071-B061-2C9A-08C2-532154F60CB3}"/>
              </a:ext>
            </a:extLst>
          </p:cNvPr>
          <p:cNvSpPr txBox="1"/>
          <p:nvPr/>
        </p:nvSpPr>
        <p:spPr>
          <a:xfrm>
            <a:off x="1939834" y="2465844"/>
            <a:ext cx="5607378" cy="267765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Too big to ignore</a:t>
            </a:r>
          </a:p>
          <a:p>
            <a:r>
              <a:rPr lang="en-GB" sz="1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</a:rPr>
              <a:t>Analysing ‘ESG risk’ is increasingly BAU … but different from ‘focusing on sustainability issues and outcomes’</a:t>
            </a:r>
          </a:p>
          <a:p>
            <a:pPr lvl="1"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</a:rPr>
              <a:t>FCA’s SDR seeks to differentiate between funds that assess ESG risk and those with sustainability objectives - improve client understanding/outcomes.</a:t>
            </a:r>
          </a:p>
        </p:txBody>
      </p:sp>
    </p:spTree>
    <p:extLst>
      <p:ext uri="{BB962C8B-B14F-4D97-AF65-F5344CB8AC3E}">
        <p14:creationId xmlns:p14="http://schemas.microsoft.com/office/powerpoint/2010/main" val="12606840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5677BF7-E3F2-490A-8DEA-3441391F086C}" vid="{E3674833-7868-41D2-8A8F-B9E79C67EF8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eme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5677BF7-E3F2-490A-8DEA-3441391F086C}" vid="{E3674833-7868-41D2-8A8F-B9E79C67EF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A4D2F3AE7D44994CE3CD39F863B22" ma:contentTypeVersion="15" ma:contentTypeDescription="Create a new document." ma:contentTypeScope="" ma:versionID="1b070e4bd9a5e5cf4e466b46448604a5">
  <xsd:schema xmlns:xsd="http://www.w3.org/2001/XMLSchema" xmlns:xs="http://www.w3.org/2001/XMLSchema" xmlns:p="http://schemas.microsoft.com/office/2006/metadata/properties" xmlns:ns2="a855855c-75db-4457-8a96-ad05026311ef" xmlns:ns3="228adbae-12a0-45ab-96ea-1adcdadef6a2" targetNamespace="http://schemas.microsoft.com/office/2006/metadata/properties" ma:root="true" ma:fieldsID="f24699861fcf8a51dd7c03b5e1e9119d" ns2:_="" ns3:_="">
    <xsd:import namespace="a855855c-75db-4457-8a96-ad05026311ef"/>
    <xsd:import namespace="228adbae-12a0-45ab-96ea-1adcdadef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5855c-75db-4457-8a96-ad0502631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5e68f73-dcd1-439a-a5a8-55cf0e74d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adbae-12a0-45ab-96ea-1adcdadef6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196845-20e3-4388-b9ce-3e70dfbf08a0}" ma:internalName="TaxCatchAll" ma:showField="CatchAllData" ma:web="228adbae-12a0-45ab-96ea-1adcdadef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8adbae-12a0-45ab-96ea-1adcdadef6a2" xsi:nil="true"/>
    <lcf76f155ced4ddcb4097134ff3c332f xmlns="a855855c-75db-4457-8a96-ad05026311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A51469-2EE4-442F-B8F3-DE252392B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1348EC-9B07-44F6-B14E-3D3E3112B833}"/>
</file>

<file path=customXml/itemProps3.xml><?xml version="1.0" encoding="utf-8"?>
<ds:datastoreItem xmlns:ds="http://schemas.openxmlformats.org/officeDocument/2006/customXml" ds:itemID="{30D62A19-A633-4F96-B62E-DFB082212752}">
  <ds:schemaRefs>
    <ds:schemaRef ds:uri="a855855c-75db-4457-8a96-ad05026311ef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28adbae-12a0-45ab-96ea-1adcdadef6a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13670</TotalTime>
  <Words>1659</Words>
  <Application>Microsoft Office PowerPoint</Application>
  <PresentationFormat>On-screen Show (16:9)</PresentationFormat>
  <Paragraphs>164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Source Sans Pro</vt:lpstr>
      <vt:lpstr>Arial</vt:lpstr>
      <vt:lpstr>Wingdings</vt:lpstr>
      <vt:lpstr>Calibri</vt:lpstr>
      <vt:lpstr>Source Sans Pro SemiBold</vt:lpstr>
      <vt:lpstr>Open Sans</vt:lpstr>
      <vt:lpstr>Theme1</vt:lpstr>
      <vt:lpstr>Office Theme</vt:lpstr>
      <vt:lpstr>1_Theme1</vt:lpstr>
      <vt:lpstr>     </vt:lpstr>
      <vt:lpstr>Who am  I to talk…?</vt:lpstr>
      <vt:lpstr>Learning Objectives</vt:lpstr>
      <vt:lpstr>First ethical fund launched in 1984 </vt:lpstr>
      <vt:lpstr>What has changed? Bigger risks &amp; opportunities – increased urgency </vt:lpstr>
      <vt:lpstr>Firmly mainstream  - clear public interest FCA Financial Lives Survey 2022 </vt:lpstr>
      <vt:lpstr>ONS research Q4 2022</vt:lpstr>
      <vt:lpstr>What about ‘Anti ESG’ &amp; ‘Woke Capitalism’…? &amp; ‘inactivists’</vt:lpstr>
      <vt:lpstr>PowerPoint Presentation</vt:lpstr>
      <vt:lpstr>Leading voices are sounding the alarm on  climate risk modelling &amp; ‘lack of investor urgency’ (Q3 2023)</vt:lpstr>
      <vt:lpstr>Not optional The UK has a legal duty to act on climate … </vt:lpstr>
      <vt:lpstr>Government policy (Oct 21) &gt; upcoming regulation </vt:lpstr>
      <vt:lpstr>  ‘Sustainability Disclosure Requirements &amp;  investment labels’ consultation  (FCA’s DP22/20 Oct 2022)   </vt:lpstr>
      <vt:lpstr>Recent improvements … International sustainability reporting standards  &gt; better data  (UK) Transition framework &gt; Ambition, Action, Accountability &gt; faster shift</vt:lpstr>
      <vt:lpstr>Words &amp; concepts matters:</vt:lpstr>
      <vt:lpstr>Key concept to discuss with clients -‘fight or flight’  ‘Divest or Engage’  (some decisions are easier than others)</vt:lpstr>
      <vt:lpstr>Helping you meet clients’ personal preferences   www.sriServices.co.uk website and  Fund EcoMarket database  </vt:lpstr>
      <vt:lpstr>PowerPoint Presentation</vt:lpstr>
      <vt:lpstr>PowerPoint Presentation</vt:lpstr>
      <vt:lpstr>PowerPoint Presentation</vt:lpstr>
      <vt:lpstr>This is important You are a VITAL link in the chain advise for ‘the future clients want to live in’   </vt:lpstr>
      <vt:lpstr>  Thank you for listening!</vt:lpstr>
    </vt:vector>
  </TitlesOfParts>
  <Company>Cohesion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Seat Three</dc:creator>
  <cp:lastModifiedBy>Su Vaughan</cp:lastModifiedBy>
  <cp:revision>348</cp:revision>
  <cp:lastPrinted>2023-10-13T15:56:14Z</cp:lastPrinted>
  <dcterms:created xsi:type="dcterms:W3CDTF">2017-07-17T11:04:18Z</dcterms:created>
  <dcterms:modified xsi:type="dcterms:W3CDTF">2026-02-17T12:57:37Z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0x01010021CA4D2F3AE7D44994CE3CD39F863B22</vt:lpwstr>
  </property>
  <property fmtid="{D5CDD505-2E9C-101B-9397-08002B2CF9AE}" pid="3" name="MediaServiceImageTags">
    <vt:lpwstr/>
  </property>
</Properties>
</file>