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diagrams/data1.xml" ContentType="application/vnd.openxmlformats-officedocument.drawingml.diagramData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7" r:id="rId3"/>
    <p:sldMasterId id="2147483694" r:id="rId4"/>
  </p:sldMasterIdLst>
  <p:notesMasterIdLst>
    <p:notesMasterId r:id="rId42"/>
  </p:notesMasterIdLst>
  <p:handoutMasterIdLst>
    <p:handoutMasterId r:id="rId43"/>
  </p:handoutMasterIdLst>
  <p:sldIdLst>
    <p:sldId id="770737016" r:id="rId5"/>
    <p:sldId id="770737110" r:id="rId6"/>
    <p:sldId id="770737168" r:id="rId7"/>
    <p:sldId id="770737148" r:id="rId8"/>
    <p:sldId id="770737057" r:id="rId9"/>
    <p:sldId id="770737091" r:id="rId10"/>
    <p:sldId id="770737158" r:id="rId11"/>
    <p:sldId id="770737156" r:id="rId12"/>
    <p:sldId id="770737118" r:id="rId13"/>
    <p:sldId id="770737122" r:id="rId14"/>
    <p:sldId id="770737162" r:id="rId15"/>
    <p:sldId id="770737164" r:id="rId16"/>
    <p:sldId id="770737128" r:id="rId17"/>
    <p:sldId id="770737074" r:id="rId18"/>
    <p:sldId id="770737165" r:id="rId19"/>
    <p:sldId id="678" r:id="rId20"/>
    <p:sldId id="770736902" r:id="rId21"/>
    <p:sldId id="770737166" r:id="rId22"/>
    <p:sldId id="770737137" r:id="rId23"/>
    <p:sldId id="770737138" r:id="rId24"/>
    <p:sldId id="770737170" r:id="rId25"/>
    <p:sldId id="770737171" r:id="rId26"/>
    <p:sldId id="770737131" r:id="rId27"/>
    <p:sldId id="770737144" r:id="rId28"/>
    <p:sldId id="770737146" r:id="rId29"/>
    <p:sldId id="770737174" r:id="rId30"/>
    <p:sldId id="770737167" r:id="rId31"/>
    <p:sldId id="770737129" r:id="rId32"/>
    <p:sldId id="770737032" r:id="rId33"/>
    <p:sldId id="770737031" r:id="rId34"/>
    <p:sldId id="770737033" r:id="rId35"/>
    <p:sldId id="770737037" r:id="rId36"/>
    <p:sldId id="770737036" r:id="rId37"/>
    <p:sldId id="770737160" r:id="rId38"/>
    <p:sldId id="770737093" r:id="rId39"/>
    <p:sldId id="770737172" r:id="rId40"/>
    <p:sldId id="770737173" r:id="rId41"/>
  </p:sldIdLst>
  <p:sldSz cx="9144000" cy="5143500" type="screen16x9"/>
  <p:notesSz cx="10017125" cy="6886575"/>
  <p:embeddedFontLst>
    <p:embeddedFont>
      <p:font typeface="Algerian" panose="04020705040A02060702" pitchFamily="82" charset="0"/>
      <p:regular r:id="rId44"/>
    </p:embeddedFont>
    <p:embeddedFont>
      <p:font typeface="Gill Sans MT" panose="020B0502020104020203" pitchFamily="34" charset="0"/>
      <p:regular r:id="rId45"/>
      <p:bold r:id="rId46"/>
      <p:italic r:id="rId47"/>
      <p:boldItalic r:id="rId48"/>
    </p:embeddedFont>
    <p:embeddedFont>
      <p:font typeface="Lato" panose="020F0502020204030203" pitchFamily="34" charset="0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Source Sans Pro" panose="020B0503030403020204" pitchFamily="34" charset="0"/>
      <p:regular r:id="rId57"/>
      <p:bold r:id="rId58"/>
      <p:italic r:id="rId59"/>
      <p:boldItalic r:id="rId60"/>
    </p:embeddedFont>
    <p:embeddedFont>
      <p:font typeface="Source Sans Pro SemiBold" panose="020B0603030403020204" pitchFamily="34" charset="0"/>
      <p:regular r:id="rId61"/>
      <p:bold r:id="rId62"/>
      <p:italic r:id="rId63"/>
      <p:boldItalic r:id="rId64"/>
    </p:embeddedFont>
    <p:embeddedFont>
      <p:font typeface="Tw Cen MT" panose="020B0602020104020603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29">
          <p15:clr>
            <a:srgbClr val="A4A3A4"/>
          </p15:clr>
        </p15:guide>
        <p15:guide id="2">
          <p15:clr>
            <a:srgbClr val="A4A3A4"/>
          </p15:clr>
        </p15:guide>
        <p15:guide id="3" orient="horz" pos="3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629E"/>
    <a:srgbClr val="A4CB60"/>
    <a:srgbClr val="D2EA8E"/>
    <a:srgbClr val="AECEEC"/>
    <a:srgbClr val="EAD6FA"/>
    <a:srgbClr val="E253ED"/>
    <a:srgbClr val="E9F6FD"/>
    <a:srgbClr val="D6C3F9"/>
    <a:srgbClr val="C1A4F6"/>
    <a:srgbClr val="BAE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11" autoAdjust="0"/>
    <p:restoredTop sz="86372" autoAdjust="0"/>
  </p:normalViewPr>
  <p:slideViewPr>
    <p:cSldViewPr snapToGrid="0" snapToObjects="1">
      <p:cViewPr varScale="1">
        <p:scale>
          <a:sx n="148" d="100"/>
          <a:sy n="148" d="100"/>
        </p:scale>
        <p:origin x="1235" y="131"/>
      </p:cViewPr>
      <p:guideLst>
        <p:guide orient="horz" pos="929"/>
        <p:guide/>
        <p:guide orient="horz" pos="3239"/>
      </p:guideLst>
    </p:cSldViewPr>
  </p:slideViewPr>
  <p:outlineViewPr>
    <p:cViewPr>
      <p:scale>
        <a:sx n="33" d="100"/>
        <a:sy n="33" d="100"/>
      </p:scale>
      <p:origin x="0" y="-2319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5" Type="http://schemas.openxmlformats.org/officeDocument/2006/relationships/slide" Target="slides/slide1.xml"/><Relationship Id="rId61" Type="http://schemas.openxmlformats.org/officeDocument/2006/relationships/font" Target="fonts/font1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customXml" Target="../customXml/item3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3.xml"/><Relationship Id="rId7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A7E705-DA5D-489F-A2CF-1BD7A42BB0E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CCE6455-6AFD-4BB9-9522-97176269F00A}">
      <dgm:prSet phldrT="[Text]" custT="1"/>
      <dgm:spPr/>
      <dgm:t>
        <a:bodyPr/>
        <a:lstStyle/>
        <a:p>
          <a:r>
            <a:rPr lang="en-GB" sz="1400" dirty="0"/>
            <a:t>Mentions Env / Social / Sustainability</a:t>
          </a:r>
        </a:p>
      </dgm:t>
    </dgm:pt>
    <dgm:pt modelId="{6F3330A8-F588-4CAD-8947-4A2597370A10}" type="parTrans" cxnId="{5264D61B-D9A6-442D-A757-E38DE5A64E4F}">
      <dgm:prSet/>
      <dgm:spPr/>
      <dgm:t>
        <a:bodyPr/>
        <a:lstStyle/>
        <a:p>
          <a:endParaRPr lang="en-GB"/>
        </a:p>
      </dgm:t>
    </dgm:pt>
    <dgm:pt modelId="{AC1597EF-58F8-4DFD-9F16-44A94856060F}" type="sibTrans" cxnId="{5264D61B-D9A6-442D-A757-E38DE5A64E4F}">
      <dgm:prSet/>
      <dgm:spPr/>
      <dgm:t>
        <a:bodyPr/>
        <a:lstStyle/>
        <a:p>
          <a:endParaRPr lang="en-GB"/>
        </a:p>
      </dgm:t>
    </dgm:pt>
    <dgm:pt modelId="{8060270A-9BEA-4F3D-8AA2-6D76D42732AE}">
      <dgm:prSet phldrT="[Text]" custT="1"/>
      <dgm:spPr/>
      <dgm:t>
        <a:bodyPr/>
        <a:lstStyle/>
        <a:p>
          <a:r>
            <a:rPr lang="en-GB" sz="1400" dirty="0"/>
            <a:t>Intentionality – Yes</a:t>
          </a:r>
        </a:p>
        <a:p>
          <a:r>
            <a:rPr lang="en-GB" sz="1400" dirty="0"/>
            <a:t> (can use label)</a:t>
          </a:r>
        </a:p>
      </dgm:t>
    </dgm:pt>
    <dgm:pt modelId="{314C07B9-5877-45A8-A1F7-D2004F1CAE25}" type="parTrans" cxnId="{CF9E740D-1B75-442F-A108-6EF1C8259D79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9936EE90-4433-4F3C-BF70-13A835159A2A}" type="sibTrans" cxnId="{CF9E740D-1B75-442F-A108-6EF1C8259D79}">
      <dgm:prSet/>
      <dgm:spPr/>
      <dgm:t>
        <a:bodyPr/>
        <a:lstStyle/>
        <a:p>
          <a:endParaRPr lang="en-GB"/>
        </a:p>
      </dgm:t>
    </dgm:pt>
    <dgm:pt modelId="{7AF6315D-E6AD-4E74-999E-2C7E21DB32EE}">
      <dgm:prSet phldrT="[Text]" custT="1"/>
      <dgm:spPr/>
      <dgm:t>
        <a:bodyPr/>
        <a:lstStyle/>
        <a:p>
          <a:r>
            <a:rPr lang="en-GB" sz="1400" dirty="0"/>
            <a:t>Improver label</a:t>
          </a:r>
        </a:p>
      </dgm:t>
    </dgm:pt>
    <dgm:pt modelId="{9C3258B1-86BD-4FBC-A604-DEF277B86829}" type="parTrans" cxnId="{782604F8-A8EF-4A10-8DFB-C9AC8DDC7BCD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7E722FEB-5B1E-4E8B-A1E1-AD543D060163}" type="sibTrans" cxnId="{782604F8-A8EF-4A10-8DFB-C9AC8DDC7BCD}">
      <dgm:prSet/>
      <dgm:spPr/>
      <dgm:t>
        <a:bodyPr/>
        <a:lstStyle/>
        <a:p>
          <a:endParaRPr lang="en-GB"/>
        </a:p>
      </dgm:t>
    </dgm:pt>
    <dgm:pt modelId="{6635DC99-F443-46C9-A1DC-10639F9DEEA9}">
      <dgm:prSet phldrT="[Text]" custT="1"/>
      <dgm:spPr/>
      <dgm:t>
        <a:bodyPr/>
        <a:lstStyle/>
        <a:p>
          <a:r>
            <a:rPr lang="en-GB" sz="1400" dirty="0"/>
            <a:t>Focus label</a:t>
          </a:r>
        </a:p>
      </dgm:t>
    </dgm:pt>
    <dgm:pt modelId="{35063D6C-A052-42B2-A773-D60238B47157}" type="parTrans" cxnId="{EC80D479-D8F9-4E5E-88F7-158192B0D104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9C6FAFBD-CB00-4F50-B83A-72E503DE6B40}" type="sibTrans" cxnId="{EC80D479-D8F9-4E5E-88F7-158192B0D104}">
      <dgm:prSet/>
      <dgm:spPr/>
      <dgm:t>
        <a:bodyPr/>
        <a:lstStyle/>
        <a:p>
          <a:endParaRPr lang="en-GB"/>
        </a:p>
      </dgm:t>
    </dgm:pt>
    <dgm:pt modelId="{84BA9961-D0E9-4B31-9BB2-134CA3835E5A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sz="1400" dirty="0"/>
            <a:t>Intentionality – No  </a:t>
          </a:r>
        </a:p>
        <a:p>
          <a:r>
            <a:rPr lang="en-GB" sz="1400" dirty="0"/>
            <a:t>(can not use label)</a:t>
          </a:r>
        </a:p>
      </dgm:t>
    </dgm:pt>
    <dgm:pt modelId="{172A9AA6-D8B9-4012-B126-885342F3B3B0}" type="parTrans" cxnId="{F63EFCA3-D4A1-4BE9-A537-F6FE5B2A32F2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EAD5F7B3-C204-4C22-96E0-658588932745}" type="sibTrans" cxnId="{F63EFCA3-D4A1-4BE9-A537-F6FE5B2A32F2}">
      <dgm:prSet/>
      <dgm:spPr/>
      <dgm:t>
        <a:bodyPr/>
        <a:lstStyle/>
        <a:p>
          <a:endParaRPr lang="en-GB"/>
        </a:p>
      </dgm:t>
    </dgm:pt>
    <dgm:pt modelId="{617DD8DC-AAD7-4A54-8929-231678840392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sz="1400" dirty="0"/>
            <a:t>Consider ESG risk</a:t>
          </a:r>
        </a:p>
      </dgm:t>
    </dgm:pt>
    <dgm:pt modelId="{75AFA3C5-E6E1-4342-9179-53DB949350C2}" type="parTrans" cxnId="{011F4EF3-95A9-4D05-BC68-D865F4BD3594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1FF54E20-92C9-40F8-95BC-A562D5A772B1}" type="sibTrans" cxnId="{011F4EF3-95A9-4D05-BC68-D865F4BD3594}">
      <dgm:prSet/>
      <dgm:spPr/>
      <dgm:t>
        <a:bodyPr/>
        <a:lstStyle/>
        <a:p>
          <a:endParaRPr lang="en-GB"/>
        </a:p>
      </dgm:t>
    </dgm:pt>
    <dgm:pt modelId="{6C2BD064-0285-4FEF-9E97-87B8C14FB244}">
      <dgm:prSet phldrT="[Text]" custT="1"/>
      <dgm:spPr/>
      <dgm:t>
        <a:bodyPr/>
        <a:lstStyle/>
        <a:p>
          <a:r>
            <a:rPr lang="en-GB" sz="1400" dirty="0"/>
            <a:t>Impact label</a:t>
          </a:r>
        </a:p>
      </dgm:t>
    </dgm:pt>
    <dgm:pt modelId="{F06E107B-BEF7-4037-8AD3-BD9CCB083194}" type="parTrans" cxnId="{3C3E614B-B0DE-4C6A-A1DF-695D13916FB4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67E015A2-AD8F-4EB1-B887-BC2D74C73DBA}" type="sibTrans" cxnId="{3C3E614B-B0DE-4C6A-A1DF-695D13916FB4}">
      <dgm:prSet/>
      <dgm:spPr/>
      <dgm:t>
        <a:bodyPr/>
        <a:lstStyle/>
        <a:p>
          <a:endParaRPr lang="en-GB"/>
        </a:p>
      </dgm:t>
    </dgm:pt>
    <dgm:pt modelId="{B7D8EB11-58ED-48F8-9493-3038B0FFAD9C}">
      <dgm:prSet phldrT="[Text]" custT="1"/>
      <dgm:spPr/>
      <dgm:t>
        <a:bodyPr/>
        <a:lstStyle/>
        <a:p>
          <a:r>
            <a:rPr lang="en-GB" sz="1400" dirty="0"/>
            <a:t>Mixed label</a:t>
          </a:r>
        </a:p>
      </dgm:t>
    </dgm:pt>
    <dgm:pt modelId="{D17F2269-D079-4146-8606-F59071F60F94}" type="parTrans" cxnId="{C02C4CA5-9056-4620-A46D-52D65354F9D0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2FA8141E-9475-4937-AB31-D9F7F44168F5}" type="sibTrans" cxnId="{C02C4CA5-9056-4620-A46D-52D65354F9D0}">
      <dgm:prSet/>
      <dgm:spPr/>
      <dgm:t>
        <a:bodyPr/>
        <a:lstStyle/>
        <a:p>
          <a:endParaRPr lang="en-GB"/>
        </a:p>
      </dgm:t>
    </dgm:pt>
    <dgm:pt modelId="{1EFE5AB2-D577-45A8-9693-5AFF7AF6A0B1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400" dirty="0"/>
            <a:t>Unlabelled</a:t>
          </a:r>
        </a:p>
      </dgm:t>
    </dgm:pt>
    <dgm:pt modelId="{0D53673B-EB16-493E-AF65-66D5D14AFE74}" type="parTrans" cxnId="{F33B656C-DB53-4CF6-87D1-6D589D5C474F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5B0BFB5A-673F-4B80-8F9B-1D16A56FEE63}" type="sibTrans" cxnId="{F33B656C-DB53-4CF6-87D1-6D589D5C474F}">
      <dgm:prSet/>
      <dgm:spPr/>
      <dgm:t>
        <a:bodyPr/>
        <a:lstStyle/>
        <a:p>
          <a:endParaRPr lang="en-GB"/>
        </a:p>
      </dgm:t>
    </dgm:pt>
    <dgm:pt modelId="{789929D1-CB50-4A05-91AA-0894A47C730E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sz="1400" dirty="0"/>
            <a:t>RO / stewardship</a:t>
          </a:r>
        </a:p>
      </dgm:t>
    </dgm:pt>
    <dgm:pt modelId="{2B1C1BA6-6AED-4697-AF7C-CBF1C61A9171}" type="parTrans" cxnId="{1C6DC979-10A1-4104-8755-37A7DFB962B7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85374601-8181-4812-8852-E43BF94DE282}" type="sibTrans" cxnId="{1C6DC979-10A1-4104-8755-37A7DFB962B7}">
      <dgm:prSet/>
      <dgm:spPr/>
      <dgm:t>
        <a:bodyPr/>
        <a:lstStyle/>
        <a:p>
          <a:endParaRPr lang="en-GB"/>
        </a:p>
      </dgm:t>
    </dgm:pt>
    <dgm:pt modelId="{40774D41-79DF-42C3-A6FB-89AC98971AD5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sz="1400" dirty="0"/>
            <a:t>Other eg thematic</a:t>
          </a:r>
        </a:p>
      </dgm:t>
    </dgm:pt>
    <dgm:pt modelId="{956E345C-AF48-49D1-808F-E7CCD36B5D0D}" type="parTrans" cxnId="{B6FF3B9D-BC6F-4364-9F24-3AB717804769}">
      <dgm:prSet/>
      <dgm:spPr>
        <a:ln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766E9A11-51CF-41AC-98A5-3BB78F9859D9}" type="sibTrans" cxnId="{B6FF3B9D-BC6F-4364-9F24-3AB717804769}">
      <dgm:prSet/>
      <dgm:spPr/>
      <dgm:t>
        <a:bodyPr/>
        <a:lstStyle/>
        <a:p>
          <a:endParaRPr lang="en-GB"/>
        </a:p>
      </dgm:t>
    </dgm:pt>
    <dgm:pt modelId="{3EF6AC7F-E032-4AC0-84F6-89E35BF6F532}" type="pres">
      <dgm:prSet presAssocID="{9EA7E705-DA5D-489F-A2CF-1BD7A42BB0E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5B2DC6C-C47C-4A46-862E-D042510E2D69}" type="pres">
      <dgm:prSet presAssocID="{6CCE6455-6AFD-4BB9-9522-97176269F00A}" presName="root1" presStyleCnt="0"/>
      <dgm:spPr/>
    </dgm:pt>
    <dgm:pt modelId="{86ED2995-2568-4094-8FD7-5B795CB713F4}" type="pres">
      <dgm:prSet presAssocID="{6CCE6455-6AFD-4BB9-9522-97176269F00A}" presName="LevelOneTextNode" presStyleLbl="node0" presStyleIdx="0" presStyleCnt="1" custScaleX="125239" custScaleY="197006">
        <dgm:presLayoutVars>
          <dgm:chPref val="3"/>
        </dgm:presLayoutVars>
      </dgm:prSet>
      <dgm:spPr/>
    </dgm:pt>
    <dgm:pt modelId="{9709B1A0-E337-4038-974E-4C44C9B2987F}" type="pres">
      <dgm:prSet presAssocID="{6CCE6455-6AFD-4BB9-9522-97176269F00A}" presName="level2hierChild" presStyleCnt="0"/>
      <dgm:spPr/>
    </dgm:pt>
    <dgm:pt modelId="{BB881AF3-AD0E-4196-8BE4-7937EE5A7EC7}" type="pres">
      <dgm:prSet presAssocID="{314C07B9-5877-45A8-A1F7-D2004F1CAE25}" presName="conn2-1" presStyleLbl="parChTrans1D2" presStyleIdx="0" presStyleCnt="2"/>
      <dgm:spPr/>
    </dgm:pt>
    <dgm:pt modelId="{C5FF1454-A5D1-4665-AD9E-D590B61798C0}" type="pres">
      <dgm:prSet presAssocID="{314C07B9-5877-45A8-A1F7-D2004F1CAE25}" presName="connTx" presStyleLbl="parChTrans1D2" presStyleIdx="0" presStyleCnt="2"/>
      <dgm:spPr/>
    </dgm:pt>
    <dgm:pt modelId="{CD10129F-D35B-499C-8591-AA55E1DD51BA}" type="pres">
      <dgm:prSet presAssocID="{8060270A-9BEA-4F3D-8AA2-6D76D42732AE}" presName="root2" presStyleCnt="0"/>
      <dgm:spPr/>
    </dgm:pt>
    <dgm:pt modelId="{F6F7BB47-590B-4208-89C2-DA258C60627E}" type="pres">
      <dgm:prSet presAssocID="{8060270A-9BEA-4F3D-8AA2-6D76D42732AE}" presName="LevelTwoTextNode" presStyleLbl="node2" presStyleIdx="0" presStyleCnt="2" custScaleX="146097" custScaleY="215333">
        <dgm:presLayoutVars>
          <dgm:chPref val="3"/>
        </dgm:presLayoutVars>
      </dgm:prSet>
      <dgm:spPr/>
    </dgm:pt>
    <dgm:pt modelId="{391AE153-8C65-4696-9C2F-D507CA386850}" type="pres">
      <dgm:prSet presAssocID="{8060270A-9BEA-4F3D-8AA2-6D76D42732AE}" presName="level3hierChild" presStyleCnt="0"/>
      <dgm:spPr/>
    </dgm:pt>
    <dgm:pt modelId="{44A3395D-F2AF-45EA-8B45-B78CE324826F}" type="pres">
      <dgm:prSet presAssocID="{9C3258B1-86BD-4FBC-A604-DEF277B86829}" presName="conn2-1" presStyleLbl="parChTrans1D3" presStyleIdx="0" presStyleCnt="8"/>
      <dgm:spPr/>
    </dgm:pt>
    <dgm:pt modelId="{132D6664-BA51-4093-8D35-491921544F2F}" type="pres">
      <dgm:prSet presAssocID="{9C3258B1-86BD-4FBC-A604-DEF277B86829}" presName="connTx" presStyleLbl="parChTrans1D3" presStyleIdx="0" presStyleCnt="8"/>
      <dgm:spPr/>
    </dgm:pt>
    <dgm:pt modelId="{8B8AB010-D711-4DFC-99F8-5DCCE9D1C6B0}" type="pres">
      <dgm:prSet presAssocID="{7AF6315D-E6AD-4E74-999E-2C7E21DB32EE}" presName="root2" presStyleCnt="0"/>
      <dgm:spPr/>
    </dgm:pt>
    <dgm:pt modelId="{D1741426-F607-45B4-8831-125CD67AD7B0}" type="pres">
      <dgm:prSet presAssocID="{7AF6315D-E6AD-4E74-999E-2C7E21DB32EE}" presName="LevelTwoTextNode" presStyleLbl="node3" presStyleIdx="0" presStyleCnt="8" custScaleX="179675">
        <dgm:presLayoutVars>
          <dgm:chPref val="3"/>
        </dgm:presLayoutVars>
      </dgm:prSet>
      <dgm:spPr/>
    </dgm:pt>
    <dgm:pt modelId="{978BEF74-E2BE-4665-8448-6E024F52AEED}" type="pres">
      <dgm:prSet presAssocID="{7AF6315D-E6AD-4E74-999E-2C7E21DB32EE}" presName="level3hierChild" presStyleCnt="0"/>
      <dgm:spPr/>
    </dgm:pt>
    <dgm:pt modelId="{86940EB4-787A-4C66-B334-60594E41A4A8}" type="pres">
      <dgm:prSet presAssocID="{35063D6C-A052-42B2-A773-D60238B47157}" presName="conn2-1" presStyleLbl="parChTrans1D3" presStyleIdx="1" presStyleCnt="8"/>
      <dgm:spPr/>
    </dgm:pt>
    <dgm:pt modelId="{21771054-7C7F-4574-93EE-072AEC6023EC}" type="pres">
      <dgm:prSet presAssocID="{35063D6C-A052-42B2-A773-D60238B47157}" presName="connTx" presStyleLbl="parChTrans1D3" presStyleIdx="1" presStyleCnt="8"/>
      <dgm:spPr/>
    </dgm:pt>
    <dgm:pt modelId="{FBA1CCC1-AE13-478E-8894-182D4DB7A2CA}" type="pres">
      <dgm:prSet presAssocID="{6635DC99-F443-46C9-A1DC-10639F9DEEA9}" presName="root2" presStyleCnt="0"/>
      <dgm:spPr/>
    </dgm:pt>
    <dgm:pt modelId="{61077AD1-BDA9-4312-88B7-B2F4304313E0}" type="pres">
      <dgm:prSet presAssocID="{6635DC99-F443-46C9-A1DC-10639F9DEEA9}" presName="LevelTwoTextNode" presStyleLbl="node3" presStyleIdx="1" presStyleCnt="8" custScaleX="182267">
        <dgm:presLayoutVars>
          <dgm:chPref val="3"/>
        </dgm:presLayoutVars>
      </dgm:prSet>
      <dgm:spPr/>
    </dgm:pt>
    <dgm:pt modelId="{9BBAFE6B-3DFF-4873-BE08-EFE18C16664B}" type="pres">
      <dgm:prSet presAssocID="{6635DC99-F443-46C9-A1DC-10639F9DEEA9}" presName="level3hierChild" presStyleCnt="0"/>
      <dgm:spPr/>
    </dgm:pt>
    <dgm:pt modelId="{9C7221D5-140C-457E-9CE2-85FA8E2B17E5}" type="pres">
      <dgm:prSet presAssocID="{F06E107B-BEF7-4037-8AD3-BD9CCB083194}" presName="conn2-1" presStyleLbl="parChTrans1D3" presStyleIdx="2" presStyleCnt="8"/>
      <dgm:spPr/>
    </dgm:pt>
    <dgm:pt modelId="{2160EC6E-6EAD-440B-9B7D-47C7748EA334}" type="pres">
      <dgm:prSet presAssocID="{F06E107B-BEF7-4037-8AD3-BD9CCB083194}" presName="connTx" presStyleLbl="parChTrans1D3" presStyleIdx="2" presStyleCnt="8"/>
      <dgm:spPr/>
    </dgm:pt>
    <dgm:pt modelId="{688A1E3C-3BAF-429A-993C-DCF4553C6E65}" type="pres">
      <dgm:prSet presAssocID="{6C2BD064-0285-4FEF-9E97-87B8C14FB244}" presName="root2" presStyleCnt="0"/>
      <dgm:spPr/>
    </dgm:pt>
    <dgm:pt modelId="{B0B1FF6B-9306-4D8D-994A-56FAAE4F53C4}" type="pres">
      <dgm:prSet presAssocID="{6C2BD064-0285-4FEF-9E97-87B8C14FB244}" presName="LevelTwoTextNode" presStyleLbl="node3" presStyleIdx="2" presStyleCnt="8" custScaleX="178341">
        <dgm:presLayoutVars>
          <dgm:chPref val="3"/>
        </dgm:presLayoutVars>
      </dgm:prSet>
      <dgm:spPr/>
    </dgm:pt>
    <dgm:pt modelId="{89ED0B1D-A1AF-439C-BC83-055A1B47E354}" type="pres">
      <dgm:prSet presAssocID="{6C2BD064-0285-4FEF-9E97-87B8C14FB244}" presName="level3hierChild" presStyleCnt="0"/>
      <dgm:spPr/>
    </dgm:pt>
    <dgm:pt modelId="{EAB30884-B111-443A-A598-83522E7F0D97}" type="pres">
      <dgm:prSet presAssocID="{D17F2269-D079-4146-8606-F59071F60F94}" presName="conn2-1" presStyleLbl="parChTrans1D3" presStyleIdx="3" presStyleCnt="8"/>
      <dgm:spPr/>
    </dgm:pt>
    <dgm:pt modelId="{7BF8A9DB-C78A-4755-8FFE-A51F14369149}" type="pres">
      <dgm:prSet presAssocID="{D17F2269-D079-4146-8606-F59071F60F94}" presName="connTx" presStyleLbl="parChTrans1D3" presStyleIdx="3" presStyleCnt="8"/>
      <dgm:spPr/>
    </dgm:pt>
    <dgm:pt modelId="{1D32D13B-4F59-432D-9A21-E09FB1A5BCB4}" type="pres">
      <dgm:prSet presAssocID="{B7D8EB11-58ED-48F8-9493-3038B0FFAD9C}" presName="root2" presStyleCnt="0"/>
      <dgm:spPr/>
    </dgm:pt>
    <dgm:pt modelId="{0E677571-A49C-403C-8D97-E5018F5BD8BF}" type="pres">
      <dgm:prSet presAssocID="{B7D8EB11-58ED-48F8-9493-3038B0FFAD9C}" presName="LevelTwoTextNode" presStyleLbl="node3" presStyleIdx="3" presStyleCnt="8" custScaleX="177045">
        <dgm:presLayoutVars>
          <dgm:chPref val="3"/>
        </dgm:presLayoutVars>
      </dgm:prSet>
      <dgm:spPr/>
    </dgm:pt>
    <dgm:pt modelId="{BB3626C4-054B-4DD7-9C3F-BC65AB4555AE}" type="pres">
      <dgm:prSet presAssocID="{B7D8EB11-58ED-48F8-9493-3038B0FFAD9C}" presName="level3hierChild" presStyleCnt="0"/>
      <dgm:spPr/>
    </dgm:pt>
    <dgm:pt modelId="{4F4976BF-16DC-4924-A1C7-578511001CB5}" type="pres">
      <dgm:prSet presAssocID="{0D53673B-EB16-493E-AF65-66D5D14AFE74}" presName="conn2-1" presStyleLbl="parChTrans1D3" presStyleIdx="4" presStyleCnt="8"/>
      <dgm:spPr/>
    </dgm:pt>
    <dgm:pt modelId="{C0D734D6-F425-4AED-A00E-1019262A6C39}" type="pres">
      <dgm:prSet presAssocID="{0D53673B-EB16-493E-AF65-66D5D14AFE74}" presName="connTx" presStyleLbl="parChTrans1D3" presStyleIdx="4" presStyleCnt="8"/>
      <dgm:spPr/>
    </dgm:pt>
    <dgm:pt modelId="{64910831-2522-44C1-AFD5-DD2FA2D59ED5}" type="pres">
      <dgm:prSet presAssocID="{1EFE5AB2-D577-45A8-9693-5AFF7AF6A0B1}" presName="root2" presStyleCnt="0"/>
      <dgm:spPr/>
    </dgm:pt>
    <dgm:pt modelId="{E66644CE-0DDD-4228-A54F-F02A05960E94}" type="pres">
      <dgm:prSet presAssocID="{1EFE5AB2-D577-45A8-9693-5AFF7AF6A0B1}" presName="LevelTwoTextNode" presStyleLbl="node3" presStyleIdx="4" presStyleCnt="8" custScaleX="176502">
        <dgm:presLayoutVars>
          <dgm:chPref val="3"/>
        </dgm:presLayoutVars>
      </dgm:prSet>
      <dgm:spPr/>
    </dgm:pt>
    <dgm:pt modelId="{7F951B24-7B89-4EDF-B44C-87F781CD133D}" type="pres">
      <dgm:prSet presAssocID="{1EFE5AB2-D577-45A8-9693-5AFF7AF6A0B1}" presName="level3hierChild" presStyleCnt="0"/>
      <dgm:spPr/>
    </dgm:pt>
    <dgm:pt modelId="{2C36FDE9-98BD-4B82-84DF-6AAD0F4FB1AF}" type="pres">
      <dgm:prSet presAssocID="{172A9AA6-D8B9-4012-B126-885342F3B3B0}" presName="conn2-1" presStyleLbl="parChTrans1D2" presStyleIdx="1" presStyleCnt="2"/>
      <dgm:spPr/>
    </dgm:pt>
    <dgm:pt modelId="{F762D4CF-DABD-417C-87C9-CD2B43F90248}" type="pres">
      <dgm:prSet presAssocID="{172A9AA6-D8B9-4012-B126-885342F3B3B0}" presName="connTx" presStyleLbl="parChTrans1D2" presStyleIdx="1" presStyleCnt="2"/>
      <dgm:spPr/>
    </dgm:pt>
    <dgm:pt modelId="{1C0CB94C-62E1-4584-80A5-86916F886965}" type="pres">
      <dgm:prSet presAssocID="{84BA9961-D0E9-4B31-9BB2-134CA3835E5A}" presName="root2" presStyleCnt="0"/>
      <dgm:spPr/>
    </dgm:pt>
    <dgm:pt modelId="{61EF7756-6438-40E8-950C-6D527CB9F286}" type="pres">
      <dgm:prSet presAssocID="{84BA9961-D0E9-4B31-9BB2-134CA3835E5A}" presName="LevelTwoTextNode" presStyleLbl="node2" presStyleIdx="1" presStyleCnt="2" custScaleX="146294" custScaleY="197392" custLinFactNeighborX="1769" custLinFactNeighborY="2187">
        <dgm:presLayoutVars>
          <dgm:chPref val="3"/>
        </dgm:presLayoutVars>
      </dgm:prSet>
      <dgm:spPr/>
    </dgm:pt>
    <dgm:pt modelId="{2CB8D1FC-C5E2-4C0C-82C4-FDC7E53AE848}" type="pres">
      <dgm:prSet presAssocID="{84BA9961-D0E9-4B31-9BB2-134CA3835E5A}" presName="level3hierChild" presStyleCnt="0"/>
      <dgm:spPr/>
    </dgm:pt>
    <dgm:pt modelId="{CA03B8E8-129B-43FA-A272-3D1E6E245141}" type="pres">
      <dgm:prSet presAssocID="{75AFA3C5-E6E1-4342-9179-53DB949350C2}" presName="conn2-1" presStyleLbl="parChTrans1D3" presStyleIdx="5" presStyleCnt="8"/>
      <dgm:spPr/>
    </dgm:pt>
    <dgm:pt modelId="{574242D9-211C-48D0-B277-A559EF3273BF}" type="pres">
      <dgm:prSet presAssocID="{75AFA3C5-E6E1-4342-9179-53DB949350C2}" presName="connTx" presStyleLbl="parChTrans1D3" presStyleIdx="5" presStyleCnt="8"/>
      <dgm:spPr/>
    </dgm:pt>
    <dgm:pt modelId="{7CB42069-6A18-4349-A812-74FA4D5D7FF4}" type="pres">
      <dgm:prSet presAssocID="{617DD8DC-AAD7-4A54-8929-231678840392}" presName="root2" presStyleCnt="0"/>
      <dgm:spPr/>
    </dgm:pt>
    <dgm:pt modelId="{07ECAF0F-7442-4EA0-B58F-922A7064E4D3}" type="pres">
      <dgm:prSet presAssocID="{617DD8DC-AAD7-4A54-8929-231678840392}" presName="LevelTwoTextNode" presStyleLbl="node3" presStyleIdx="5" presStyleCnt="8" custScaleX="174636" custLinFactNeighborX="2593">
        <dgm:presLayoutVars>
          <dgm:chPref val="3"/>
        </dgm:presLayoutVars>
      </dgm:prSet>
      <dgm:spPr/>
    </dgm:pt>
    <dgm:pt modelId="{1769DB64-28B3-4E17-9219-036DA2553B8B}" type="pres">
      <dgm:prSet presAssocID="{617DD8DC-AAD7-4A54-8929-231678840392}" presName="level3hierChild" presStyleCnt="0"/>
      <dgm:spPr/>
    </dgm:pt>
    <dgm:pt modelId="{08559DFD-D34C-453B-8856-F729F3402530}" type="pres">
      <dgm:prSet presAssocID="{2B1C1BA6-6AED-4697-AF7C-CBF1C61A9171}" presName="conn2-1" presStyleLbl="parChTrans1D3" presStyleIdx="6" presStyleCnt="8"/>
      <dgm:spPr/>
    </dgm:pt>
    <dgm:pt modelId="{71E8D7FD-FA4C-4621-B9FB-F11528DC30ED}" type="pres">
      <dgm:prSet presAssocID="{2B1C1BA6-6AED-4697-AF7C-CBF1C61A9171}" presName="connTx" presStyleLbl="parChTrans1D3" presStyleIdx="6" presStyleCnt="8"/>
      <dgm:spPr/>
    </dgm:pt>
    <dgm:pt modelId="{01EC1107-3526-4903-BFD2-609BBEB78427}" type="pres">
      <dgm:prSet presAssocID="{789929D1-CB50-4A05-91AA-0894A47C730E}" presName="root2" presStyleCnt="0"/>
      <dgm:spPr/>
    </dgm:pt>
    <dgm:pt modelId="{A9E436BC-4454-4C3B-8436-7D70B6408EC7}" type="pres">
      <dgm:prSet presAssocID="{789929D1-CB50-4A05-91AA-0894A47C730E}" presName="LevelTwoTextNode" presStyleLbl="node3" presStyleIdx="6" presStyleCnt="8" custScaleX="177720" custLinFactNeighborX="2157" custLinFactNeighborY="-2244">
        <dgm:presLayoutVars>
          <dgm:chPref val="3"/>
        </dgm:presLayoutVars>
      </dgm:prSet>
      <dgm:spPr/>
    </dgm:pt>
    <dgm:pt modelId="{4C119657-7DAC-4407-A4CB-F4D8236F6D5C}" type="pres">
      <dgm:prSet presAssocID="{789929D1-CB50-4A05-91AA-0894A47C730E}" presName="level3hierChild" presStyleCnt="0"/>
      <dgm:spPr/>
    </dgm:pt>
    <dgm:pt modelId="{A67635FF-015E-4467-B544-F48478382873}" type="pres">
      <dgm:prSet presAssocID="{956E345C-AF48-49D1-808F-E7CCD36B5D0D}" presName="conn2-1" presStyleLbl="parChTrans1D3" presStyleIdx="7" presStyleCnt="8"/>
      <dgm:spPr/>
    </dgm:pt>
    <dgm:pt modelId="{01C70835-151E-446C-861A-120F709F47DC}" type="pres">
      <dgm:prSet presAssocID="{956E345C-AF48-49D1-808F-E7CCD36B5D0D}" presName="connTx" presStyleLbl="parChTrans1D3" presStyleIdx="7" presStyleCnt="8"/>
      <dgm:spPr/>
    </dgm:pt>
    <dgm:pt modelId="{9AA01728-308D-4046-A2C9-922C2A0931AA}" type="pres">
      <dgm:prSet presAssocID="{40774D41-79DF-42C3-A6FB-89AC98971AD5}" presName="root2" presStyleCnt="0"/>
      <dgm:spPr/>
    </dgm:pt>
    <dgm:pt modelId="{C6495495-2149-4BFC-8F55-C418FD59F65F}" type="pres">
      <dgm:prSet presAssocID="{40774D41-79DF-42C3-A6FB-89AC98971AD5}" presName="LevelTwoTextNode" presStyleLbl="node3" presStyleIdx="7" presStyleCnt="8" custScaleX="179727" custLinFactNeighborX="3329" custLinFactNeighborY="539">
        <dgm:presLayoutVars>
          <dgm:chPref val="3"/>
        </dgm:presLayoutVars>
      </dgm:prSet>
      <dgm:spPr/>
    </dgm:pt>
    <dgm:pt modelId="{4E7B4231-BE76-4477-84E5-F03806C4A555}" type="pres">
      <dgm:prSet presAssocID="{40774D41-79DF-42C3-A6FB-89AC98971AD5}" presName="level3hierChild" presStyleCnt="0"/>
      <dgm:spPr/>
    </dgm:pt>
  </dgm:ptLst>
  <dgm:cxnLst>
    <dgm:cxn modelId="{D7724301-B9A5-4F7A-84B2-B13FF04E88F3}" type="presOf" srcId="{35063D6C-A052-42B2-A773-D60238B47157}" destId="{86940EB4-787A-4C66-B334-60594E41A4A8}" srcOrd="0" destOrd="0" presId="urn:microsoft.com/office/officeart/2005/8/layout/hierarchy2"/>
    <dgm:cxn modelId="{3A70C901-09D1-438D-9413-76A4821ADA55}" type="presOf" srcId="{314C07B9-5877-45A8-A1F7-D2004F1CAE25}" destId="{C5FF1454-A5D1-4665-AD9E-D590B61798C0}" srcOrd="1" destOrd="0" presId="urn:microsoft.com/office/officeart/2005/8/layout/hierarchy2"/>
    <dgm:cxn modelId="{44288709-1B5D-45A1-8802-652EA771A0EC}" type="presOf" srcId="{0D53673B-EB16-493E-AF65-66D5D14AFE74}" destId="{C0D734D6-F425-4AED-A00E-1019262A6C39}" srcOrd="1" destOrd="0" presId="urn:microsoft.com/office/officeart/2005/8/layout/hierarchy2"/>
    <dgm:cxn modelId="{CF9E740D-1B75-442F-A108-6EF1C8259D79}" srcId="{6CCE6455-6AFD-4BB9-9522-97176269F00A}" destId="{8060270A-9BEA-4F3D-8AA2-6D76D42732AE}" srcOrd="0" destOrd="0" parTransId="{314C07B9-5877-45A8-A1F7-D2004F1CAE25}" sibTransId="{9936EE90-4433-4F3C-BF70-13A835159A2A}"/>
    <dgm:cxn modelId="{5264D61B-D9A6-442D-A757-E38DE5A64E4F}" srcId="{9EA7E705-DA5D-489F-A2CF-1BD7A42BB0E6}" destId="{6CCE6455-6AFD-4BB9-9522-97176269F00A}" srcOrd="0" destOrd="0" parTransId="{6F3330A8-F588-4CAD-8947-4A2597370A10}" sibTransId="{AC1597EF-58F8-4DFD-9F16-44A94856060F}"/>
    <dgm:cxn modelId="{FFEAC425-8D0B-4854-BE42-921EEC972CB6}" type="presOf" srcId="{75AFA3C5-E6E1-4342-9179-53DB949350C2}" destId="{CA03B8E8-129B-43FA-A272-3D1E6E245141}" srcOrd="0" destOrd="0" presId="urn:microsoft.com/office/officeart/2005/8/layout/hierarchy2"/>
    <dgm:cxn modelId="{FE905C2B-9D4D-4B4B-BAA5-4BE99C63F97C}" type="presOf" srcId="{172A9AA6-D8B9-4012-B126-885342F3B3B0}" destId="{2C36FDE9-98BD-4B82-84DF-6AAD0F4FB1AF}" srcOrd="0" destOrd="0" presId="urn:microsoft.com/office/officeart/2005/8/layout/hierarchy2"/>
    <dgm:cxn modelId="{4012702E-808D-4E5D-9E17-61230A7F9A71}" type="presOf" srcId="{956E345C-AF48-49D1-808F-E7CCD36B5D0D}" destId="{01C70835-151E-446C-861A-120F709F47DC}" srcOrd="1" destOrd="0" presId="urn:microsoft.com/office/officeart/2005/8/layout/hierarchy2"/>
    <dgm:cxn modelId="{BE746136-0FD9-4754-BC76-6EA5AD63FECF}" type="presOf" srcId="{84BA9961-D0E9-4B31-9BB2-134CA3835E5A}" destId="{61EF7756-6438-40E8-950C-6D527CB9F286}" srcOrd="0" destOrd="0" presId="urn:microsoft.com/office/officeart/2005/8/layout/hierarchy2"/>
    <dgm:cxn modelId="{D807C537-AD01-42A8-A0B4-42064B6036C3}" type="presOf" srcId="{8060270A-9BEA-4F3D-8AA2-6D76D42732AE}" destId="{F6F7BB47-590B-4208-89C2-DA258C60627E}" srcOrd="0" destOrd="0" presId="urn:microsoft.com/office/officeart/2005/8/layout/hierarchy2"/>
    <dgm:cxn modelId="{5882DC3D-2372-4082-96B9-F6CF3930AA84}" type="presOf" srcId="{D17F2269-D079-4146-8606-F59071F60F94}" destId="{EAB30884-B111-443A-A598-83522E7F0D97}" srcOrd="0" destOrd="0" presId="urn:microsoft.com/office/officeart/2005/8/layout/hierarchy2"/>
    <dgm:cxn modelId="{EBE9D15C-4721-49EC-AAF7-84391AA74D9A}" type="presOf" srcId="{789929D1-CB50-4A05-91AA-0894A47C730E}" destId="{A9E436BC-4454-4C3B-8436-7D70B6408EC7}" srcOrd="0" destOrd="0" presId="urn:microsoft.com/office/officeart/2005/8/layout/hierarchy2"/>
    <dgm:cxn modelId="{4C12EC41-6D54-41A8-94CA-5A00A0E5EF65}" type="presOf" srcId="{2B1C1BA6-6AED-4697-AF7C-CBF1C61A9171}" destId="{08559DFD-D34C-453B-8856-F729F3402530}" srcOrd="0" destOrd="0" presId="urn:microsoft.com/office/officeart/2005/8/layout/hierarchy2"/>
    <dgm:cxn modelId="{5C51AD62-8FD6-4154-9AAD-01D89723E0EB}" type="presOf" srcId="{6CCE6455-6AFD-4BB9-9522-97176269F00A}" destId="{86ED2995-2568-4094-8FD7-5B795CB713F4}" srcOrd="0" destOrd="0" presId="urn:microsoft.com/office/officeart/2005/8/layout/hierarchy2"/>
    <dgm:cxn modelId="{E0894B46-8FBF-49CE-AC8E-FD8F93539F49}" type="presOf" srcId="{6635DC99-F443-46C9-A1DC-10639F9DEEA9}" destId="{61077AD1-BDA9-4312-88B7-B2F4304313E0}" srcOrd="0" destOrd="0" presId="urn:microsoft.com/office/officeart/2005/8/layout/hierarchy2"/>
    <dgm:cxn modelId="{BEE12648-3265-4228-94A8-D928064EE331}" type="presOf" srcId="{172A9AA6-D8B9-4012-B126-885342F3B3B0}" destId="{F762D4CF-DABD-417C-87C9-CD2B43F90248}" srcOrd="1" destOrd="0" presId="urn:microsoft.com/office/officeart/2005/8/layout/hierarchy2"/>
    <dgm:cxn modelId="{7AAA1F6A-EFA5-40CA-8B19-D5FB2063C0C3}" type="presOf" srcId="{40774D41-79DF-42C3-A6FB-89AC98971AD5}" destId="{C6495495-2149-4BFC-8F55-C418FD59F65F}" srcOrd="0" destOrd="0" presId="urn:microsoft.com/office/officeart/2005/8/layout/hierarchy2"/>
    <dgm:cxn modelId="{3C3E614B-B0DE-4C6A-A1DF-695D13916FB4}" srcId="{8060270A-9BEA-4F3D-8AA2-6D76D42732AE}" destId="{6C2BD064-0285-4FEF-9E97-87B8C14FB244}" srcOrd="2" destOrd="0" parTransId="{F06E107B-BEF7-4037-8AD3-BD9CCB083194}" sibTransId="{67E015A2-AD8F-4EB1-B887-BC2D74C73DBA}"/>
    <dgm:cxn modelId="{F33B656C-DB53-4CF6-87D1-6D589D5C474F}" srcId="{8060270A-9BEA-4F3D-8AA2-6D76D42732AE}" destId="{1EFE5AB2-D577-45A8-9693-5AFF7AF6A0B1}" srcOrd="4" destOrd="0" parTransId="{0D53673B-EB16-493E-AF65-66D5D14AFE74}" sibTransId="{5B0BFB5A-673F-4B80-8F9B-1D16A56FEE63}"/>
    <dgm:cxn modelId="{36548777-3E8D-48C5-BBE1-368FD33E0C2B}" type="presOf" srcId="{1EFE5AB2-D577-45A8-9693-5AFF7AF6A0B1}" destId="{E66644CE-0DDD-4228-A54F-F02A05960E94}" srcOrd="0" destOrd="0" presId="urn:microsoft.com/office/officeart/2005/8/layout/hierarchy2"/>
    <dgm:cxn modelId="{B6263479-5EEF-46D5-8091-F0728E46AF61}" type="presOf" srcId="{B7D8EB11-58ED-48F8-9493-3038B0FFAD9C}" destId="{0E677571-A49C-403C-8D97-E5018F5BD8BF}" srcOrd="0" destOrd="0" presId="urn:microsoft.com/office/officeart/2005/8/layout/hierarchy2"/>
    <dgm:cxn modelId="{1C6DC979-10A1-4104-8755-37A7DFB962B7}" srcId="{84BA9961-D0E9-4B31-9BB2-134CA3835E5A}" destId="{789929D1-CB50-4A05-91AA-0894A47C730E}" srcOrd="1" destOrd="0" parTransId="{2B1C1BA6-6AED-4697-AF7C-CBF1C61A9171}" sibTransId="{85374601-8181-4812-8852-E43BF94DE282}"/>
    <dgm:cxn modelId="{EC80D479-D8F9-4E5E-88F7-158192B0D104}" srcId="{8060270A-9BEA-4F3D-8AA2-6D76D42732AE}" destId="{6635DC99-F443-46C9-A1DC-10639F9DEEA9}" srcOrd="1" destOrd="0" parTransId="{35063D6C-A052-42B2-A773-D60238B47157}" sibTransId="{9C6FAFBD-CB00-4F50-B83A-72E503DE6B40}"/>
    <dgm:cxn modelId="{5494AF9B-F433-4D2D-9D87-A661BE862D3C}" type="presOf" srcId="{2B1C1BA6-6AED-4697-AF7C-CBF1C61A9171}" destId="{71E8D7FD-FA4C-4621-B9FB-F11528DC30ED}" srcOrd="1" destOrd="0" presId="urn:microsoft.com/office/officeart/2005/8/layout/hierarchy2"/>
    <dgm:cxn modelId="{B6FF3B9D-BC6F-4364-9F24-3AB717804769}" srcId="{84BA9961-D0E9-4B31-9BB2-134CA3835E5A}" destId="{40774D41-79DF-42C3-A6FB-89AC98971AD5}" srcOrd="2" destOrd="0" parTransId="{956E345C-AF48-49D1-808F-E7CCD36B5D0D}" sibTransId="{766E9A11-51CF-41AC-98A5-3BB78F9859D9}"/>
    <dgm:cxn modelId="{ACA21F9E-5E06-4AF2-A217-F897063A7729}" type="presOf" srcId="{F06E107B-BEF7-4037-8AD3-BD9CCB083194}" destId="{9C7221D5-140C-457E-9CE2-85FA8E2B17E5}" srcOrd="0" destOrd="0" presId="urn:microsoft.com/office/officeart/2005/8/layout/hierarchy2"/>
    <dgm:cxn modelId="{8B14319E-FBDA-4FC5-87FB-8766909A366B}" type="presOf" srcId="{6C2BD064-0285-4FEF-9E97-87B8C14FB244}" destId="{B0B1FF6B-9306-4D8D-994A-56FAAE4F53C4}" srcOrd="0" destOrd="0" presId="urn:microsoft.com/office/officeart/2005/8/layout/hierarchy2"/>
    <dgm:cxn modelId="{F63EFCA3-D4A1-4BE9-A537-F6FE5B2A32F2}" srcId="{6CCE6455-6AFD-4BB9-9522-97176269F00A}" destId="{84BA9961-D0E9-4B31-9BB2-134CA3835E5A}" srcOrd="1" destOrd="0" parTransId="{172A9AA6-D8B9-4012-B126-885342F3B3B0}" sibTransId="{EAD5F7B3-C204-4C22-96E0-658588932745}"/>
    <dgm:cxn modelId="{295DE8A4-22D2-4CF0-8C87-C375D6F3296F}" type="presOf" srcId="{956E345C-AF48-49D1-808F-E7CCD36B5D0D}" destId="{A67635FF-015E-4467-B544-F48478382873}" srcOrd="0" destOrd="0" presId="urn:microsoft.com/office/officeart/2005/8/layout/hierarchy2"/>
    <dgm:cxn modelId="{C02C4CA5-9056-4620-A46D-52D65354F9D0}" srcId="{8060270A-9BEA-4F3D-8AA2-6D76D42732AE}" destId="{B7D8EB11-58ED-48F8-9493-3038B0FFAD9C}" srcOrd="3" destOrd="0" parTransId="{D17F2269-D079-4146-8606-F59071F60F94}" sibTransId="{2FA8141E-9475-4937-AB31-D9F7F44168F5}"/>
    <dgm:cxn modelId="{D2CC81A5-1D8E-4687-9D06-E73DA5B40E33}" type="presOf" srcId="{9C3258B1-86BD-4FBC-A604-DEF277B86829}" destId="{44A3395D-F2AF-45EA-8B45-B78CE324826F}" srcOrd="0" destOrd="0" presId="urn:microsoft.com/office/officeart/2005/8/layout/hierarchy2"/>
    <dgm:cxn modelId="{88E285BA-B04E-4847-957D-D6889B9E1743}" type="presOf" srcId="{9C3258B1-86BD-4FBC-A604-DEF277B86829}" destId="{132D6664-BA51-4093-8D35-491921544F2F}" srcOrd="1" destOrd="0" presId="urn:microsoft.com/office/officeart/2005/8/layout/hierarchy2"/>
    <dgm:cxn modelId="{82B9E9C8-F0AA-4E56-869A-773D348795E8}" type="presOf" srcId="{F06E107B-BEF7-4037-8AD3-BD9CCB083194}" destId="{2160EC6E-6EAD-440B-9B7D-47C7748EA334}" srcOrd="1" destOrd="0" presId="urn:microsoft.com/office/officeart/2005/8/layout/hierarchy2"/>
    <dgm:cxn modelId="{3890EBCA-8B5D-4D42-AF4D-4582CFA0EFFB}" type="presOf" srcId="{35063D6C-A052-42B2-A773-D60238B47157}" destId="{21771054-7C7F-4574-93EE-072AEC6023EC}" srcOrd="1" destOrd="0" presId="urn:microsoft.com/office/officeart/2005/8/layout/hierarchy2"/>
    <dgm:cxn modelId="{687C72CB-2079-4D8E-9F13-7E2908400710}" type="presOf" srcId="{D17F2269-D079-4146-8606-F59071F60F94}" destId="{7BF8A9DB-C78A-4755-8FFE-A51F14369149}" srcOrd="1" destOrd="0" presId="urn:microsoft.com/office/officeart/2005/8/layout/hierarchy2"/>
    <dgm:cxn modelId="{6DD574CE-AB00-4613-A1F6-95644D48EF52}" type="presOf" srcId="{9EA7E705-DA5D-489F-A2CF-1BD7A42BB0E6}" destId="{3EF6AC7F-E032-4AC0-84F6-89E35BF6F532}" srcOrd="0" destOrd="0" presId="urn:microsoft.com/office/officeart/2005/8/layout/hierarchy2"/>
    <dgm:cxn modelId="{B635DAD2-4B86-4E77-AD3C-3409FAC2B803}" type="presOf" srcId="{314C07B9-5877-45A8-A1F7-D2004F1CAE25}" destId="{BB881AF3-AD0E-4196-8BE4-7937EE5A7EC7}" srcOrd="0" destOrd="0" presId="urn:microsoft.com/office/officeart/2005/8/layout/hierarchy2"/>
    <dgm:cxn modelId="{EDBC9CE0-79EF-46F1-A4B0-80A90DA2D6A3}" type="presOf" srcId="{7AF6315D-E6AD-4E74-999E-2C7E21DB32EE}" destId="{D1741426-F607-45B4-8831-125CD67AD7B0}" srcOrd="0" destOrd="0" presId="urn:microsoft.com/office/officeart/2005/8/layout/hierarchy2"/>
    <dgm:cxn modelId="{32C4A9E6-6DF4-4DD4-A9D2-D5F876CCEADE}" type="presOf" srcId="{0D53673B-EB16-493E-AF65-66D5D14AFE74}" destId="{4F4976BF-16DC-4924-A1C7-578511001CB5}" srcOrd="0" destOrd="0" presId="urn:microsoft.com/office/officeart/2005/8/layout/hierarchy2"/>
    <dgm:cxn modelId="{CDA4E7F2-37B4-4A80-8081-8C11A98B2604}" type="presOf" srcId="{617DD8DC-AAD7-4A54-8929-231678840392}" destId="{07ECAF0F-7442-4EA0-B58F-922A7064E4D3}" srcOrd="0" destOrd="0" presId="urn:microsoft.com/office/officeart/2005/8/layout/hierarchy2"/>
    <dgm:cxn modelId="{011F4EF3-95A9-4D05-BC68-D865F4BD3594}" srcId="{84BA9961-D0E9-4B31-9BB2-134CA3835E5A}" destId="{617DD8DC-AAD7-4A54-8929-231678840392}" srcOrd="0" destOrd="0" parTransId="{75AFA3C5-E6E1-4342-9179-53DB949350C2}" sibTransId="{1FF54E20-92C9-40F8-95BC-A562D5A772B1}"/>
    <dgm:cxn modelId="{243749F5-3729-471B-BC9B-B001281DCC4B}" type="presOf" srcId="{75AFA3C5-E6E1-4342-9179-53DB949350C2}" destId="{574242D9-211C-48D0-B277-A559EF3273BF}" srcOrd="1" destOrd="0" presId="urn:microsoft.com/office/officeart/2005/8/layout/hierarchy2"/>
    <dgm:cxn modelId="{782604F8-A8EF-4A10-8DFB-C9AC8DDC7BCD}" srcId="{8060270A-9BEA-4F3D-8AA2-6D76D42732AE}" destId="{7AF6315D-E6AD-4E74-999E-2C7E21DB32EE}" srcOrd="0" destOrd="0" parTransId="{9C3258B1-86BD-4FBC-A604-DEF277B86829}" sibTransId="{7E722FEB-5B1E-4E8B-A1E1-AD543D060163}"/>
    <dgm:cxn modelId="{1BBB9268-5747-45AA-B257-CC6C7C8D0DBA}" type="presParOf" srcId="{3EF6AC7F-E032-4AC0-84F6-89E35BF6F532}" destId="{65B2DC6C-C47C-4A46-862E-D042510E2D69}" srcOrd="0" destOrd="0" presId="urn:microsoft.com/office/officeart/2005/8/layout/hierarchy2"/>
    <dgm:cxn modelId="{799839C8-7F85-4C05-91A4-F1C9DB9D4469}" type="presParOf" srcId="{65B2DC6C-C47C-4A46-862E-D042510E2D69}" destId="{86ED2995-2568-4094-8FD7-5B795CB713F4}" srcOrd="0" destOrd="0" presId="urn:microsoft.com/office/officeart/2005/8/layout/hierarchy2"/>
    <dgm:cxn modelId="{5CB4CAAC-DE02-49E1-A9DF-79CC7182B722}" type="presParOf" srcId="{65B2DC6C-C47C-4A46-862E-D042510E2D69}" destId="{9709B1A0-E337-4038-974E-4C44C9B2987F}" srcOrd="1" destOrd="0" presId="urn:microsoft.com/office/officeart/2005/8/layout/hierarchy2"/>
    <dgm:cxn modelId="{BC464D78-9BD5-4F28-8F50-DDE440EA7AA7}" type="presParOf" srcId="{9709B1A0-E337-4038-974E-4C44C9B2987F}" destId="{BB881AF3-AD0E-4196-8BE4-7937EE5A7EC7}" srcOrd="0" destOrd="0" presId="urn:microsoft.com/office/officeart/2005/8/layout/hierarchy2"/>
    <dgm:cxn modelId="{984D901B-6C5C-460C-8408-540F859BBCB5}" type="presParOf" srcId="{BB881AF3-AD0E-4196-8BE4-7937EE5A7EC7}" destId="{C5FF1454-A5D1-4665-AD9E-D590B61798C0}" srcOrd="0" destOrd="0" presId="urn:microsoft.com/office/officeart/2005/8/layout/hierarchy2"/>
    <dgm:cxn modelId="{118ADD85-0699-4488-90FE-DF7708481000}" type="presParOf" srcId="{9709B1A0-E337-4038-974E-4C44C9B2987F}" destId="{CD10129F-D35B-499C-8591-AA55E1DD51BA}" srcOrd="1" destOrd="0" presId="urn:microsoft.com/office/officeart/2005/8/layout/hierarchy2"/>
    <dgm:cxn modelId="{F0F8BE64-A011-49DE-8B2D-C43B5B41DA29}" type="presParOf" srcId="{CD10129F-D35B-499C-8591-AA55E1DD51BA}" destId="{F6F7BB47-590B-4208-89C2-DA258C60627E}" srcOrd="0" destOrd="0" presId="urn:microsoft.com/office/officeart/2005/8/layout/hierarchy2"/>
    <dgm:cxn modelId="{FDCCF643-9C92-488F-BD87-F3091F799043}" type="presParOf" srcId="{CD10129F-D35B-499C-8591-AA55E1DD51BA}" destId="{391AE153-8C65-4696-9C2F-D507CA386850}" srcOrd="1" destOrd="0" presId="urn:microsoft.com/office/officeart/2005/8/layout/hierarchy2"/>
    <dgm:cxn modelId="{C02B54B1-12E5-4C5E-8644-F0AE6D530133}" type="presParOf" srcId="{391AE153-8C65-4696-9C2F-D507CA386850}" destId="{44A3395D-F2AF-45EA-8B45-B78CE324826F}" srcOrd="0" destOrd="0" presId="urn:microsoft.com/office/officeart/2005/8/layout/hierarchy2"/>
    <dgm:cxn modelId="{67B6B31E-9A82-47C0-BB99-C31D519E442F}" type="presParOf" srcId="{44A3395D-F2AF-45EA-8B45-B78CE324826F}" destId="{132D6664-BA51-4093-8D35-491921544F2F}" srcOrd="0" destOrd="0" presId="urn:microsoft.com/office/officeart/2005/8/layout/hierarchy2"/>
    <dgm:cxn modelId="{C8EBAFF1-EF06-47DB-9F1B-2ACFA5ED8D56}" type="presParOf" srcId="{391AE153-8C65-4696-9C2F-D507CA386850}" destId="{8B8AB010-D711-4DFC-99F8-5DCCE9D1C6B0}" srcOrd="1" destOrd="0" presId="urn:microsoft.com/office/officeart/2005/8/layout/hierarchy2"/>
    <dgm:cxn modelId="{AD0F7C56-CCEA-4C01-B526-796EA5F086CE}" type="presParOf" srcId="{8B8AB010-D711-4DFC-99F8-5DCCE9D1C6B0}" destId="{D1741426-F607-45B4-8831-125CD67AD7B0}" srcOrd="0" destOrd="0" presId="urn:microsoft.com/office/officeart/2005/8/layout/hierarchy2"/>
    <dgm:cxn modelId="{6975ECAF-AFBE-4331-B6D9-07814BDDB1AD}" type="presParOf" srcId="{8B8AB010-D711-4DFC-99F8-5DCCE9D1C6B0}" destId="{978BEF74-E2BE-4665-8448-6E024F52AEED}" srcOrd="1" destOrd="0" presId="urn:microsoft.com/office/officeart/2005/8/layout/hierarchy2"/>
    <dgm:cxn modelId="{31E6103B-D5B3-4D17-95E6-1FF8F7EFAECA}" type="presParOf" srcId="{391AE153-8C65-4696-9C2F-D507CA386850}" destId="{86940EB4-787A-4C66-B334-60594E41A4A8}" srcOrd="2" destOrd="0" presId="urn:microsoft.com/office/officeart/2005/8/layout/hierarchy2"/>
    <dgm:cxn modelId="{A7D6ECD2-E770-45CC-840F-9722A262BB06}" type="presParOf" srcId="{86940EB4-787A-4C66-B334-60594E41A4A8}" destId="{21771054-7C7F-4574-93EE-072AEC6023EC}" srcOrd="0" destOrd="0" presId="urn:microsoft.com/office/officeart/2005/8/layout/hierarchy2"/>
    <dgm:cxn modelId="{AB092808-2B76-442E-895F-698F8049471A}" type="presParOf" srcId="{391AE153-8C65-4696-9C2F-D507CA386850}" destId="{FBA1CCC1-AE13-478E-8894-182D4DB7A2CA}" srcOrd="3" destOrd="0" presId="urn:microsoft.com/office/officeart/2005/8/layout/hierarchy2"/>
    <dgm:cxn modelId="{08A93635-4D20-4858-81B8-AB2F9172B9D6}" type="presParOf" srcId="{FBA1CCC1-AE13-478E-8894-182D4DB7A2CA}" destId="{61077AD1-BDA9-4312-88B7-B2F4304313E0}" srcOrd="0" destOrd="0" presId="urn:microsoft.com/office/officeart/2005/8/layout/hierarchy2"/>
    <dgm:cxn modelId="{1AC48A76-692C-4BE2-B6F9-E66DE8FC19A5}" type="presParOf" srcId="{FBA1CCC1-AE13-478E-8894-182D4DB7A2CA}" destId="{9BBAFE6B-3DFF-4873-BE08-EFE18C16664B}" srcOrd="1" destOrd="0" presId="urn:microsoft.com/office/officeart/2005/8/layout/hierarchy2"/>
    <dgm:cxn modelId="{990499E6-BB62-4755-89D5-F83F6C21E693}" type="presParOf" srcId="{391AE153-8C65-4696-9C2F-D507CA386850}" destId="{9C7221D5-140C-457E-9CE2-85FA8E2B17E5}" srcOrd="4" destOrd="0" presId="urn:microsoft.com/office/officeart/2005/8/layout/hierarchy2"/>
    <dgm:cxn modelId="{A71D89B4-4A23-4D12-B020-66E5F27F1A08}" type="presParOf" srcId="{9C7221D5-140C-457E-9CE2-85FA8E2B17E5}" destId="{2160EC6E-6EAD-440B-9B7D-47C7748EA334}" srcOrd="0" destOrd="0" presId="urn:microsoft.com/office/officeart/2005/8/layout/hierarchy2"/>
    <dgm:cxn modelId="{5CE1BD0F-5357-41FF-A49C-8E07B37F9AD4}" type="presParOf" srcId="{391AE153-8C65-4696-9C2F-D507CA386850}" destId="{688A1E3C-3BAF-429A-993C-DCF4553C6E65}" srcOrd="5" destOrd="0" presId="urn:microsoft.com/office/officeart/2005/8/layout/hierarchy2"/>
    <dgm:cxn modelId="{4854290D-D2D9-4AE1-A4CB-984A3110D4E9}" type="presParOf" srcId="{688A1E3C-3BAF-429A-993C-DCF4553C6E65}" destId="{B0B1FF6B-9306-4D8D-994A-56FAAE4F53C4}" srcOrd="0" destOrd="0" presId="urn:microsoft.com/office/officeart/2005/8/layout/hierarchy2"/>
    <dgm:cxn modelId="{52C876AD-CB43-4A51-8C93-6A4E260BCF1B}" type="presParOf" srcId="{688A1E3C-3BAF-429A-993C-DCF4553C6E65}" destId="{89ED0B1D-A1AF-439C-BC83-055A1B47E354}" srcOrd="1" destOrd="0" presId="urn:microsoft.com/office/officeart/2005/8/layout/hierarchy2"/>
    <dgm:cxn modelId="{769F6AF0-8EB1-4462-9250-EE64EEC49B11}" type="presParOf" srcId="{391AE153-8C65-4696-9C2F-D507CA386850}" destId="{EAB30884-B111-443A-A598-83522E7F0D97}" srcOrd="6" destOrd="0" presId="urn:microsoft.com/office/officeart/2005/8/layout/hierarchy2"/>
    <dgm:cxn modelId="{51AA3639-243B-4672-ACEB-495D189EFE89}" type="presParOf" srcId="{EAB30884-B111-443A-A598-83522E7F0D97}" destId="{7BF8A9DB-C78A-4755-8FFE-A51F14369149}" srcOrd="0" destOrd="0" presId="urn:microsoft.com/office/officeart/2005/8/layout/hierarchy2"/>
    <dgm:cxn modelId="{CBE36083-0EB4-40EB-ABA1-1CD7893DD453}" type="presParOf" srcId="{391AE153-8C65-4696-9C2F-D507CA386850}" destId="{1D32D13B-4F59-432D-9A21-E09FB1A5BCB4}" srcOrd="7" destOrd="0" presId="urn:microsoft.com/office/officeart/2005/8/layout/hierarchy2"/>
    <dgm:cxn modelId="{F1BAFD21-1C7D-46A0-B231-30CF09ABAE0D}" type="presParOf" srcId="{1D32D13B-4F59-432D-9A21-E09FB1A5BCB4}" destId="{0E677571-A49C-403C-8D97-E5018F5BD8BF}" srcOrd="0" destOrd="0" presId="urn:microsoft.com/office/officeart/2005/8/layout/hierarchy2"/>
    <dgm:cxn modelId="{EA31DE71-3621-49F5-899F-28058234D428}" type="presParOf" srcId="{1D32D13B-4F59-432D-9A21-E09FB1A5BCB4}" destId="{BB3626C4-054B-4DD7-9C3F-BC65AB4555AE}" srcOrd="1" destOrd="0" presId="urn:microsoft.com/office/officeart/2005/8/layout/hierarchy2"/>
    <dgm:cxn modelId="{97368BE7-33C5-41C9-B0F9-5DCF968F3985}" type="presParOf" srcId="{391AE153-8C65-4696-9C2F-D507CA386850}" destId="{4F4976BF-16DC-4924-A1C7-578511001CB5}" srcOrd="8" destOrd="0" presId="urn:microsoft.com/office/officeart/2005/8/layout/hierarchy2"/>
    <dgm:cxn modelId="{870E7787-6855-4365-B72A-D6B38D4EE9B9}" type="presParOf" srcId="{4F4976BF-16DC-4924-A1C7-578511001CB5}" destId="{C0D734D6-F425-4AED-A00E-1019262A6C39}" srcOrd="0" destOrd="0" presId="urn:microsoft.com/office/officeart/2005/8/layout/hierarchy2"/>
    <dgm:cxn modelId="{B9A3B4ED-573C-4745-9615-32D399E709E4}" type="presParOf" srcId="{391AE153-8C65-4696-9C2F-D507CA386850}" destId="{64910831-2522-44C1-AFD5-DD2FA2D59ED5}" srcOrd="9" destOrd="0" presId="urn:microsoft.com/office/officeart/2005/8/layout/hierarchy2"/>
    <dgm:cxn modelId="{6E6AEF4D-DA31-4426-8C6C-964217D640AE}" type="presParOf" srcId="{64910831-2522-44C1-AFD5-DD2FA2D59ED5}" destId="{E66644CE-0DDD-4228-A54F-F02A05960E94}" srcOrd="0" destOrd="0" presId="urn:microsoft.com/office/officeart/2005/8/layout/hierarchy2"/>
    <dgm:cxn modelId="{C0A88387-8049-44B2-BCD1-781D3482E6BC}" type="presParOf" srcId="{64910831-2522-44C1-AFD5-DD2FA2D59ED5}" destId="{7F951B24-7B89-4EDF-B44C-87F781CD133D}" srcOrd="1" destOrd="0" presId="urn:microsoft.com/office/officeart/2005/8/layout/hierarchy2"/>
    <dgm:cxn modelId="{0EE4B801-40DD-4A3B-82D5-319CB156829A}" type="presParOf" srcId="{9709B1A0-E337-4038-974E-4C44C9B2987F}" destId="{2C36FDE9-98BD-4B82-84DF-6AAD0F4FB1AF}" srcOrd="2" destOrd="0" presId="urn:microsoft.com/office/officeart/2005/8/layout/hierarchy2"/>
    <dgm:cxn modelId="{062A87E7-165F-4894-BFF5-3933F6B8A27E}" type="presParOf" srcId="{2C36FDE9-98BD-4B82-84DF-6AAD0F4FB1AF}" destId="{F762D4CF-DABD-417C-87C9-CD2B43F90248}" srcOrd="0" destOrd="0" presId="urn:microsoft.com/office/officeart/2005/8/layout/hierarchy2"/>
    <dgm:cxn modelId="{E14F7693-A442-4FAC-A5DB-3F1CF6934E2A}" type="presParOf" srcId="{9709B1A0-E337-4038-974E-4C44C9B2987F}" destId="{1C0CB94C-62E1-4584-80A5-86916F886965}" srcOrd="3" destOrd="0" presId="urn:microsoft.com/office/officeart/2005/8/layout/hierarchy2"/>
    <dgm:cxn modelId="{8F02194F-5FDA-4AA1-8F4E-7A990FBB58D6}" type="presParOf" srcId="{1C0CB94C-62E1-4584-80A5-86916F886965}" destId="{61EF7756-6438-40E8-950C-6D527CB9F286}" srcOrd="0" destOrd="0" presId="urn:microsoft.com/office/officeart/2005/8/layout/hierarchy2"/>
    <dgm:cxn modelId="{C6A38B4A-CE96-4A63-8853-268F6A5B1ACD}" type="presParOf" srcId="{1C0CB94C-62E1-4584-80A5-86916F886965}" destId="{2CB8D1FC-C5E2-4C0C-82C4-FDC7E53AE848}" srcOrd="1" destOrd="0" presId="urn:microsoft.com/office/officeart/2005/8/layout/hierarchy2"/>
    <dgm:cxn modelId="{6CBE0AAD-EDCA-42B0-A575-300B7298D803}" type="presParOf" srcId="{2CB8D1FC-C5E2-4C0C-82C4-FDC7E53AE848}" destId="{CA03B8E8-129B-43FA-A272-3D1E6E245141}" srcOrd="0" destOrd="0" presId="urn:microsoft.com/office/officeart/2005/8/layout/hierarchy2"/>
    <dgm:cxn modelId="{FFBE5993-2487-42A6-B65F-F9A7096A285D}" type="presParOf" srcId="{CA03B8E8-129B-43FA-A272-3D1E6E245141}" destId="{574242D9-211C-48D0-B277-A559EF3273BF}" srcOrd="0" destOrd="0" presId="urn:microsoft.com/office/officeart/2005/8/layout/hierarchy2"/>
    <dgm:cxn modelId="{BC202824-F6AE-438A-80A5-8A618EF85223}" type="presParOf" srcId="{2CB8D1FC-C5E2-4C0C-82C4-FDC7E53AE848}" destId="{7CB42069-6A18-4349-A812-74FA4D5D7FF4}" srcOrd="1" destOrd="0" presId="urn:microsoft.com/office/officeart/2005/8/layout/hierarchy2"/>
    <dgm:cxn modelId="{E15C0167-502A-4FF2-95B7-267421BF7C52}" type="presParOf" srcId="{7CB42069-6A18-4349-A812-74FA4D5D7FF4}" destId="{07ECAF0F-7442-4EA0-B58F-922A7064E4D3}" srcOrd="0" destOrd="0" presId="urn:microsoft.com/office/officeart/2005/8/layout/hierarchy2"/>
    <dgm:cxn modelId="{B754C990-6FB1-45D2-9F1C-B0F8D2192AB2}" type="presParOf" srcId="{7CB42069-6A18-4349-A812-74FA4D5D7FF4}" destId="{1769DB64-28B3-4E17-9219-036DA2553B8B}" srcOrd="1" destOrd="0" presId="urn:microsoft.com/office/officeart/2005/8/layout/hierarchy2"/>
    <dgm:cxn modelId="{4A4B3613-3415-4FD6-864E-1D70D7BFC4A5}" type="presParOf" srcId="{2CB8D1FC-C5E2-4C0C-82C4-FDC7E53AE848}" destId="{08559DFD-D34C-453B-8856-F729F3402530}" srcOrd="2" destOrd="0" presId="urn:microsoft.com/office/officeart/2005/8/layout/hierarchy2"/>
    <dgm:cxn modelId="{8A15CC44-ED26-4939-9B16-7882B4A3F9C8}" type="presParOf" srcId="{08559DFD-D34C-453B-8856-F729F3402530}" destId="{71E8D7FD-FA4C-4621-B9FB-F11528DC30ED}" srcOrd="0" destOrd="0" presId="urn:microsoft.com/office/officeart/2005/8/layout/hierarchy2"/>
    <dgm:cxn modelId="{F22AFBD9-BC5A-49F4-A2CA-88BC1F7D150D}" type="presParOf" srcId="{2CB8D1FC-C5E2-4C0C-82C4-FDC7E53AE848}" destId="{01EC1107-3526-4903-BFD2-609BBEB78427}" srcOrd="3" destOrd="0" presId="urn:microsoft.com/office/officeart/2005/8/layout/hierarchy2"/>
    <dgm:cxn modelId="{E6376129-C088-4FB2-80D8-B1EBB92E96C0}" type="presParOf" srcId="{01EC1107-3526-4903-BFD2-609BBEB78427}" destId="{A9E436BC-4454-4C3B-8436-7D70B6408EC7}" srcOrd="0" destOrd="0" presId="urn:microsoft.com/office/officeart/2005/8/layout/hierarchy2"/>
    <dgm:cxn modelId="{B8B7EE32-45D9-4318-987A-32236C7D535F}" type="presParOf" srcId="{01EC1107-3526-4903-BFD2-609BBEB78427}" destId="{4C119657-7DAC-4407-A4CB-F4D8236F6D5C}" srcOrd="1" destOrd="0" presId="urn:microsoft.com/office/officeart/2005/8/layout/hierarchy2"/>
    <dgm:cxn modelId="{F1A097BD-07FF-4F4D-8F2E-9768D8622F2F}" type="presParOf" srcId="{2CB8D1FC-C5E2-4C0C-82C4-FDC7E53AE848}" destId="{A67635FF-015E-4467-B544-F48478382873}" srcOrd="4" destOrd="0" presId="urn:microsoft.com/office/officeart/2005/8/layout/hierarchy2"/>
    <dgm:cxn modelId="{1D2D622B-35AE-4D53-AA1C-A7B5769B1968}" type="presParOf" srcId="{A67635FF-015E-4467-B544-F48478382873}" destId="{01C70835-151E-446C-861A-120F709F47DC}" srcOrd="0" destOrd="0" presId="urn:microsoft.com/office/officeart/2005/8/layout/hierarchy2"/>
    <dgm:cxn modelId="{1313EA8A-51BA-443B-A225-6D7084C612C3}" type="presParOf" srcId="{2CB8D1FC-C5E2-4C0C-82C4-FDC7E53AE848}" destId="{9AA01728-308D-4046-A2C9-922C2A0931AA}" srcOrd="5" destOrd="0" presId="urn:microsoft.com/office/officeart/2005/8/layout/hierarchy2"/>
    <dgm:cxn modelId="{59CA4575-02EE-4ADC-908F-A8EC65FF1C5C}" type="presParOf" srcId="{9AA01728-308D-4046-A2C9-922C2A0931AA}" destId="{C6495495-2149-4BFC-8F55-C418FD59F65F}" srcOrd="0" destOrd="0" presId="urn:microsoft.com/office/officeart/2005/8/layout/hierarchy2"/>
    <dgm:cxn modelId="{734A5901-6C9C-4598-83FD-48117613E530}" type="presParOf" srcId="{9AA01728-308D-4046-A2C9-922C2A0931AA}" destId="{4E7B4231-BE76-4477-84E5-F03806C4A555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D2995-2568-4094-8FD7-5B795CB713F4}">
      <dsp:nvSpPr>
        <dsp:cNvPr id="0" name=""/>
        <dsp:cNvSpPr/>
      </dsp:nvSpPr>
      <dsp:spPr>
        <a:xfrm>
          <a:off x="1962595" y="1830624"/>
          <a:ext cx="1125089" cy="884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Mentions Env / Social / Sustainability</a:t>
          </a:r>
        </a:p>
      </dsp:txBody>
      <dsp:txXfrm>
        <a:off x="1988513" y="1856542"/>
        <a:ext cx="1073253" cy="833069"/>
      </dsp:txXfrm>
    </dsp:sp>
    <dsp:sp modelId="{BB881AF3-AD0E-4196-8BE4-7937EE5A7EC7}">
      <dsp:nvSpPr>
        <dsp:cNvPr id="0" name=""/>
        <dsp:cNvSpPr/>
      </dsp:nvSpPr>
      <dsp:spPr>
        <a:xfrm rot="17371910">
          <a:off x="2729950" y="1756664"/>
          <a:ext cx="107480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74809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240484" y="1739726"/>
        <a:ext cx="53740" cy="53740"/>
      </dsp:txXfrm>
    </dsp:sp>
    <dsp:sp modelId="{F6F7BB47-590B-4208-89C2-DA258C60627E}">
      <dsp:nvSpPr>
        <dsp:cNvPr id="0" name=""/>
        <dsp:cNvSpPr/>
      </dsp:nvSpPr>
      <dsp:spPr>
        <a:xfrm>
          <a:off x="3447025" y="776503"/>
          <a:ext cx="1312467" cy="9672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Intentionality – Yes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 (can use label)</a:t>
          </a:r>
        </a:p>
      </dsp:txBody>
      <dsp:txXfrm>
        <a:off x="3475354" y="804832"/>
        <a:ext cx="1255809" cy="910568"/>
      </dsp:txXfrm>
    </dsp:sp>
    <dsp:sp modelId="{44A3395D-F2AF-45EA-8B45-B78CE324826F}">
      <dsp:nvSpPr>
        <dsp:cNvPr id="0" name=""/>
        <dsp:cNvSpPr/>
      </dsp:nvSpPr>
      <dsp:spPr>
        <a:xfrm rot="17350740">
          <a:off x="4392256" y="733630"/>
          <a:ext cx="109381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93817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11819" y="716217"/>
        <a:ext cx="54690" cy="54690"/>
      </dsp:txXfrm>
    </dsp:sp>
    <dsp:sp modelId="{D1741426-F607-45B4-8831-125CD67AD7B0}">
      <dsp:nvSpPr>
        <dsp:cNvPr id="0" name=""/>
        <dsp:cNvSpPr/>
      </dsp:nvSpPr>
      <dsp:spPr>
        <a:xfrm>
          <a:off x="5118835" y="2421"/>
          <a:ext cx="1614117" cy="449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Improver label</a:t>
          </a:r>
        </a:p>
      </dsp:txBody>
      <dsp:txXfrm>
        <a:off x="5131991" y="15577"/>
        <a:ext cx="1587805" cy="422864"/>
      </dsp:txXfrm>
    </dsp:sp>
    <dsp:sp modelId="{86940EB4-787A-4C66-B334-60594E41A4A8}">
      <dsp:nvSpPr>
        <dsp:cNvPr id="0" name=""/>
        <dsp:cNvSpPr/>
      </dsp:nvSpPr>
      <dsp:spPr>
        <a:xfrm rot="18289469">
          <a:off x="4624540" y="991907"/>
          <a:ext cx="62924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29248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23433" y="986108"/>
        <a:ext cx="31462" cy="31462"/>
      </dsp:txXfrm>
    </dsp:sp>
    <dsp:sp modelId="{61077AD1-BDA9-4312-88B7-B2F4304313E0}">
      <dsp:nvSpPr>
        <dsp:cNvPr id="0" name=""/>
        <dsp:cNvSpPr/>
      </dsp:nvSpPr>
      <dsp:spPr>
        <a:xfrm>
          <a:off x="5118835" y="518974"/>
          <a:ext cx="1637402" cy="449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Focus label</a:t>
          </a:r>
        </a:p>
      </dsp:txBody>
      <dsp:txXfrm>
        <a:off x="5131991" y="532130"/>
        <a:ext cx="1611090" cy="422864"/>
      </dsp:txXfrm>
    </dsp:sp>
    <dsp:sp modelId="{9C7221D5-140C-457E-9CE2-85FA8E2B17E5}">
      <dsp:nvSpPr>
        <dsp:cNvPr id="0" name=""/>
        <dsp:cNvSpPr/>
      </dsp:nvSpPr>
      <dsp:spPr>
        <a:xfrm>
          <a:off x="4759493" y="1250183"/>
          <a:ext cx="359341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359341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30181" y="1251133"/>
        <a:ext cx="17967" cy="17967"/>
      </dsp:txXfrm>
    </dsp:sp>
    <dsp:sp modelId="{B0B1FF6B-9306-4D8D-994A-56FAAE4F53C4}">
      <dsp:nvSpPr>
        <dsp:cNvPr id="0" name=""/>
        <dsp:cNvSpPr/>
      </dsp:nvSpPr>
      <dsp:spPr>
        <a:xfrm>
          <a:off x="5118835" y="1035528"/>
          <a:ext cx="1602133" cy="449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Impact label</a:t>
          </a:r>
        </a:p>
      </dsp:txBody>
      <dsp:txXfrm>
        <a:off x="5131991" y="1048684"/>
        <a:ext cx="1575821" cy="422864"/>
      </dsp:txXfrm>
    </dsp:sp>
    <dsp:sp modelId="{EAB30884-B111-443A-A598-83522E7F0D97}">
      <dsp:nvSpPr>
        <dsp:cNvPr id="0" name=""/>
        <dsp:cNvSpPr/>
      </dsp:nvSpPr>
      <dsp:spPr>
        <a:xfrm rot="3310531">
          <a:off x="4624540" y="1508460"/>
          <a:ext cx="629248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29248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23433" y="1502662"/>
        <a:ext cx="31462" cy="31462"/>
      </dsp:txXfrm>
    </dsp:sp>
    <dsp:sp modelId="{0E677571-A49C-403C-8D97-E5018F5BD8BF}">
      <dsp:nvSpPr>
        <dsp:cNvPr id="0" name=""/>
        <dsp:cNvSpPr/>
      </dsp:nvSpPr>
      <dsp:spPr>
        <a:xfrm>
          <a:off x="5118835" y="1552081"/>
          <a:ext cx="1590490" cy="449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Mixed label</a:t>
          </a:r>
        </a:p>
      </dsp:txBody>
      <dsp:txXfrm>
        <a:off x="5131991" y="1565237"/>
        <a:ext cx="1564178" cy="422864"/>
      </dsp:txXfrm>
    </dsp:sp>
    <dsp:sp modelId="{4F4976BF-16DC-4924-A1C7-578511001CB5}">
      <dsp:nvSpPr>
        <dsp:cNvPr id="0" name=""/>
        <dsp:cNvSpPr/>
      </dsp:nvSpPr>
      <dsp:spPr>
        <a:xfrm rot="4249260">
          <a:off x="4392256" y="1766737"/>
          <a:ext cx="109381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93817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11819" y="1749324"/>
        <a:ext cx="54690" cy="54690"/>
      </dsp:txXfrm>
    </dsp:sp>
    <dsp:sp modelId="{E66644CE-0DDD-4228-A54F-F02A05960E94}">
      <dsp:nvSpPr>
        <dsp:cNvPr id="0" name=""/>
        <dsp:cNvSpPr/>
      </dsp:nvSpPr>
      <dsp:spPr>
        <a:xfrm>
          <a:off x="5118835" y="2068635"/>
          <a:ext cx="1585612" cy="44917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Unlabelled</a:t>
          </a:r>
        </a:p>
      </dsp:txBody>
      <dsp:txXfrm>
        <a:off x="5131991" y="2081791"/>
        <a:ext cx="1559300" cy="422864"/>
      </dsp:txXfrm>
    </dsp:sp>
    <dsp:sp modelId="{2C36FDE9-98BD-4B82-84DF-6AAD0F4FB1AF}">
      <dsp:nvSpPr>
        <dsp:cNvPr id="0" name=""/>
        <dsp:cNvSpPr/>
      </dsp:nvSpPr>
      <dsp:spPr>
        <a:xfrm rot="4233512">
          <a:off x="2711622" y="2794682"/>
          <a:ext cx="112735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127356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247117" y="2776431"/>
        <a:ext cx="56367" cy="56367"/>
      </dsp:txXfrm>
    </dsp:sp>
    <dsp:sp modelId="{61EF7756-6438-40E8-950C-6D527CB9F286}">
      <dsp:nvSpPr>
        <dsp:cNvPr id="0" name=""/>
        <dsp:cNvSpPr/>
      </dsp:nvSpPr>
      <dsp:spPr>
        <a:xfrm>
          <a:off x="3462917" y="2892834"/>
          <a:ext cx="1314237" cy="886639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Intentionality – No 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(can not use label)</a:t>
          </a:r>
        </a:p>
      </dsp:txBody>
      <dsp:txXfrm>
        <a:off x="3488886" y="2918803"/>
        <a:ext cx="1262299" cy="834701"/>
      </dsp:txXfrm>
    </dsp:sp>
    <dsp:sp modelId="{CA03B8E8-129B-43FA-A272-3D1E6E245141}">
      <dsp:nvSpPr>
        <dsp:cNvPr id="0" name=""/>
        <dsp:cNvSpPr/>
      </dsp:nvSpPr>
      <dsp:spPr>
        <a:xfrm rot="18291971">
          <a:off x="4639757" y="3063032"/>
          <a:ext cx="64154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41540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44488" y="3056927"/>
        <a:ext cx="32077" cy="32077"/>
      </dsp:txXfrm>
    </dsp:sp>
    <dsp:sp modelId="{07ECAF0F-7442-4EA0-B58F-922A7064E4D3}">
      <dsp:nvSpPr>
        <dsp:cNvPr id="0" name=""/>
        <dsp:cNvSpPr/>
      </dsp:nvSpPr>
      <dsp:spPr>
        <a:xfrm>
          <a:off x="5143899" y="2585188"/>
          <a:ext cx="1568849" cy="44917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Consider ESG risk</a:t>
          </a:r>
        </a:p>
      </dsp:txBody>
      <dsp:txXfrm>
        <a:off x="5157055" y="2598344"/>
        <a:ext cx="1542537" cy="422864"/>
      </dsp:txXfrm>
    </dsp:sp>
    <dsp:sp modelId="{08559DFD-D34C-453B-8856-F729F3402530}">
      <dsp:nvSpPr>
        <dsp:cNvPr id="0" name=""/>
        <dsp:cNvSpPr/>
      </dsp:nvSpPr>
      <dsp:spPr>
        <a:xfrm rot="21411610">
          <a:off x="4776882" y="3316269"/>
          <a:ext cx="363372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363372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49484" y="3317118"/>
        <a:ext cx="18168" cy="18168"/>
      </dsp:txXfrm>
    </dsp:sp>
    <dsp:sp modelId="{A9E436BC-4454-4C3B-8436-7D70B6408EC7}">
      <dsp:nvSpPr>
        <dsp:cNvPr id="0" name=""/>
        <dsp:cNvSpPr/>
      </dsp:nvSpPr>
      <dsp:spPr>
        <a:xfrm>
          <a:off x="5139982" y="3091662"/>
          <a:ext cx="1596554" cy="44917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RO / stewardship</a:t>
          </a:r>
        </a:p>
      </dsp:txBody>
      <dsp:txXfrm>
        <a:off x="5153138" y="3104818"/>
        <a:ext cx="1570242" cy="422864"/>
      </dsp:txXfrm>
    </dsp:sp>
    <dsp:sp modelId="{A67635FF-015E-4467-B544-F48478382873}">
      <dsp:nvSpPr>
        <dsp:cNvPr id="0" name=""/>
        <dsp:cNvSpPr/>
      </dsp:nvSpPr>
      <dsp:spPr>
        <a:xfrm rot="3224864">
          <a:off x="4648147" y="3580796"/>
          <a:ext cx="63137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631370" y="9932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48049" y="3574945"/>
        <a:ext cx="31568" cy="31568"/>
      </dsp:txXfrm>
    </dsp:sp>
    <dsp:sp modelId="{C6495495-2149-4BFC-8F55-C418FD59F65F}">
      <dsp:nvSpPr>
        <dsp:cNvPr id="0" name=""/>
        <dsp:cNvSpPr/>
      </dsp:nvSpPr>
      <dsp:spPr>
        <a:xfrm>
          <a:off x="5150511" y="3620716"/>
          <a:ext cx="1614584" cy="44917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Other eg thematic</a:t>
          </a:r>
        </a:p>
      </dsp:txBody>
      <dsp:txXfrm>
        <a:off x="5163667" y="3633872"/>
        <a:ext cx="1588272" cy="422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CB8643-C287-E784-153A-BFDAA9E767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0754" cy="345923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74748-62FD-9824-997B-49D4EB60B0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4632" y="0"/>
            <a:ext cx="4340754" cy="345923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D8E0CAB0-680C-42E5-AF8A-E486E5AC9955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3D839-8CCE-12E1-525E-1CA43C1FBA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40653"/>
            <a:ext cx="4340754" cy="345922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674AB-3B63-713C-3B8A-06BB232DDA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4632" y="6540653"/>
            <a:ext cx="4340754" cy="345922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016B8545-8FA1-4DA3-9B97-2E19BDB396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52493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8T14:55:23.7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24575,'0'3'0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0754" cy="345525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4053" y="1"/>
            <a:ext cx="4340754" cy="345525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53935EE4-91E6-4076-BEDD-B98A0B04837E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0675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8" tIns="48294" rIns="96588" bIns="4829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1713" y="3314164"/>
            <a:ext cx="8013700" cy="2711589"/>
          </a:xfrm>
          <a:prstGeom prst="rect">
            <a:avLst/>
          </a:prstGeom>
        </p:spPr>
        <p:txBody>
          <a:bodyPr vert="horz" lIns="96588" tIns="48294" rIns="96588" bIns="482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41051"/>
            <a:ext cx="4340754" cy="345524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r>
              <a:rPr lang="en-GB"/>
              <a:t>Graphics from FCA SDR Nov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4053" y="6541051"/>
            <a:ext cx="4340754" cy="345524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D217121F-7D0B-4865-8D8F-D32446D29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63567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p:notes"/>
          <p:cNvSpPr txBox="1">
            <a:spLocks noGrp="1"/>
          </p:cNvSpPr>
          <p:nvPr>
            <p:ph type="body" idx="1"/>
          </p:nvPr>
        </p:nvSpPr>
        <p:spPr>
          <a:xfrm>
            <a:off x="754415" y="4777961"/>
            <a:ext cx="6035318" cy="4526488"/>
          </a:xfrm>
          <a:prstGeom prst="rect">
            <a:avLst/>
          </a:prstGeom>
        </p:spPr>
        <p:txBody>
          <a:bodyPr spcFirstLastPara="1" wrap="square" lIns="102009" tIns="102009" rIns="102009" bIns="102009" anchor="t" anchorCtr="0">
            <a:noAutofit/>
          </a:bodyPr>
          <a:lstStyle/>
          <a:p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A40190-EFC6-3344-3C44-278EE9BF69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</p:spTree>
    <p:extLst>
      <p:ext uri="{BB962C8B-B14F-4D97-AF65-F5344CB8AC3E}">
        <p14:creationId xmlns:p14="http://schemas.microsoft.com/office/powerpoint/2010/main" val="713121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396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CDFF8-6DE0-484D-D931-2B95E87A1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8CFEB3-185F-46A2-B110-E2AB8801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EA666F-528D-C5A6-2AEA-765CFD38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0BF2A-33EA-C25B-2B3C-A5B0BCCBBF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Graphics from FCA SDR Nov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3B6228-0001-A3F3-B499-4695A48AD4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217121F-7D0B-4865-8D8F-D32446D294D0}" type="slidenum">
              <a:rPr kumimoji="0" lang="en-GB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GB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760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953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365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285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E311F-9C61-D906-3B3C-DB05CB685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14C529-DF59-D350-49A5-44A5B277D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D56742-F23D-15FD-EE02-25FB28C7F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C211E-B04C-0090-5DBD-C1FAB4826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33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8D421-C010-DF64-7D02-68304225C33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</p:spTree>
    <p:extLst>
      <p:ext uri="{BB962C8B-B14F-4D97-AF65-F5344CB8AC3E}">
        <p14:creationId xmlns:p14="http://schemas.microsoft.com/office/powerpoint/2010/main" val="2067613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855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963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992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64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649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University of Exeter et al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We have left it 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too late to tackle climate change incrementally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. We now require a dramatic acceleration of progress through transformational change across society and the global economy. The pensions industry has an 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undeniably important role 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to play in supporting the journey to net zero, not least through 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investing for a world that its beneficiaries would want to live in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‘…net-zero strategies guiding pension funds and other asset owners … are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too strongly influenced by modern portfolio theory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…official climate scenarios are increasingly regarded as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not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 being ‘decision-useful’.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200" b="0" i="0" dirty="0">
              <a:solidFill>
                <a:schemeClr val="accent5">
                  <a:lumMod val="50000"/>
                </a:schemeClr>
              </a:solidFill>
              <a:effectLst/>
              <a:latin typeface="+mj-lt"/>
            </a:endParaRPr>
          </a:p>
          <a:p>
            <a:pPr algn="l"/>
            <a:r>
              <a:rPr lang="en-GB" sz="1200" b="1" cap="all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Carbon tracker - </a:t>
            </a:r>
            <a:r>
              <a:rPr lang="en-GB" sz="1200" b="1" i="0" cap="all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KEY FINDINGS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Investment consultants to pension funds have </a:t>
            </a:r>
            <a:r>
              <a:rPr lang="en-GB" sz="1200" b="0" i="0" dirty="0">
                <a:solidFill>
                  <a:srgbClr val="073645"/>
                </a:solidFill>
                <a:effectLst/>
                <a:highlight>
                  <a:srgbClr val="FFFF00"/>
                </a:highlight>
                <a:latin typeface="+mj-lt"/>
              </a:rPr>
              <a:t>relied upon peer-reviewed economic research </a:t>
            </a: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to provide advice to pension funds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Following the advice of investment consultants, pension funds </a:t>
            </a:r>
            <a:r>
              <a:rPr lang="en-GB" sz="1200" b="0" i="0" dirty="0">
                <a:solidFill>
                  <a:srgbClr val="073645"/>
                </a:solidFill>
                <a:effectLst/>
                <a:highlight>
                  <a:srgbClr val="FFFF00"/>
                </a:highlight>
                <a:latin typeface="+mj-lt"/>
              </a:rPr>
              <a:t>have informed their members that global warming of 2-4.3°C will have only a minimal impact upon their portfolios</a:t>
            </a: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The economics papers informing the models used by investment consultants are </a:t>
            </a:r>
            <a:r>
              <a:rPr lang="en-GB" sz="1200" b="0" i="0" dirty="0">
                <a:solidFill>
                  <a:srgbClr val="073645"/>
                </a:solidFill>
                <a:effectLst/>
                <a:highlight>
                  <a:srgbClr val="FFFF00"/>
                </a:highlight>
                <a:latin typeface="+mj-lt"/>
              </a:rPr>
              <a:t>at odds with the scientific literature </a:t>
            </a: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on the impact of these levels of warming.</a:t>
            </a:r>
            <a:endParaRPr lang="en-GB" sz="1200" dirty="0">
              <a:solidFill>
                <a:srgbClr val="073645"/>
              </a:solidFill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073645"/>
                </a:solidFill>
                <a:effectLst/>
                <a:latin typeface="+mj-lt"/>
              </a:rPr>
              <a:t>Minsky moment… </a:t>
            </a:r>
          </a:p>
          <a:p>
            <a:pPr>
              <a:buClr>
                <a:schemeClr val="bg1"/>
              </a:buClr>
            </a:pPr>
            <a:r>
              <a:rPr lang="en-GB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Institute &amp; Faculty of Actuaries 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+mj-lt"/>
              </a:rPr>
              <a:t>Tipping points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missed (eg loss of Amazon &amp; West Antarctic ice sheets)</a:t>
            </a:r>
          </a:p>
          <a:p>
            <a:pPr marL="171450" indent="-1714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“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remaining carbon budget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for limiting warming to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 +1.5C 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[may be]</a:t>
            </a:r>
            <a:r>
              <a:rPr lang="en-GB" sz="120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already zero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”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“history is replete with incidents [when] we have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placed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too much faith in models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”.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“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Time is too short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to wait for models that are perfect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” 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FS community encouraged to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contemplate “a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ruin scenario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of 100% GDP loss”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Need to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avoid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… ‘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herd mentality’.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Like…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modelling the scenario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of the </a:t>
            </a:r>
            <a:r>
              <a:rPr lang="en-GB" sz="12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Titanic hitting an iceberg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but excluding … the possibility that the ship could </a:t>
            </a:r>
            <a:r>
              <a:rPr lang="en-GB" sz="1200" b="0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sink</a:t>
            </a:r>
            <a:endParaRPr lang="en-GB" sz="1800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73645"/>
              </a:solidFill>
              <a:latin typeface="+mj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44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908F4-6FA5-C215-1F0B-C40ED623A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E42D1-6107-9E9C-F43A-7E46523B7B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9AC8F5-AE03-F55E-E7A6-900269162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CDE92-2CB2-D75E-7DC0-0F69304F05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15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DD748-6A8B-4FA9-8BF4-9289BD8E9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E7767D-E279-5A92-F92E-74B1D288F6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484438" y="1095375"/>
            <a:ext cx="9705976" cy="5461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9D57A9-C297-D461-D5BA-C0B73CAF1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66563-231A-B284-58AF-4DC140C2EB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5B5EA-F924-4803-97EC-6B2B86680EF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601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674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Graphics from FCA SDR Nov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7121F-7D0B-4865-8D8F-D32446D294D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12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RI Services GMW" type="title">
  <p:cSld name="SRI Services GMW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824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E1C67A4-C112-0205-2CF7-738CCEC2668E}"/>
              </a:ext>
            </a:extLst>
          </p:cNvPr>
          <p:cNvSpPr/>
          <p:nvPr userDrawn="1"/>
        </p:nvSpPr>
        <p:spPr>
          <a:xfrm>
            <a:off x="0" y="4256839"/>
            <a:ext cx="9186334" cy="886661"/>
          </a:xfrm>
          <a:prstGeom prst="rect">
            <a:avLst/>
          </a:prstGeom>
          <a:solidFill>
            <a:srgbClr val="87C9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2C4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825496-EED3-80FF-296B-36EF1CDFF37F}"/>
              </a:ext>
            </a:extLst>
          </p:cNvPr>
          <p:cNvSpPr/>
          <p:nvPr userDrawn="1"/>
        </p:nvSpPr>
        <p:spPr>
          <a:xfrm>
            <a:off x="5365191" y="2903274"/>
            <a:ext cx="3593788" cy="3593788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85957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337F04-B7F5-842B-8B57-B0F73F0F5EAF}"/>
              </a:ext>
            </a:extLst>
          </p:cNvPr>
          <p:cNvSpPr/>
          <p:nvPr userDrawn="1"/>
        </p:nvSpPr>
        <p:spPr>
          <a:xfrm>
            <a:off x="5685833" y="3223916"/>
            <a:ext cx="2952505" cy="2952505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85957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6AAF680-BC07-4A71-F1B3-B03E2B5825B4}"/>
              </a:ext>
            </a:extLst>
          </p:cNvPr>
          <p:cNvSpPr/>
          <p:nvPr userDrawn="1"/>
        </p:nvSpPr>
        <p:spPr>
          <a:xfrm>
            <a:off x="5828586" y="3366669"/>
            <a:ext cx="2667000" cy="2667000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85957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F76142-4651-2A88-8E7E-5BD7E1DFD2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165" t="34067" r="3461" b="33144"/>
          <a:stretch/>
        </p:blipFill>
        <p:spPr>
          <a:xfrm>
            <a:off x="5913118" y="4256839"/>
            <a:ext cx="2497937" cy="8866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CEF53F-2CF1-F850-D92B-78C4C912FE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0" y="4217569"/>
            <a:ext cx="1219200" cy="96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 algn="l">
              <a:defRPr sz="3600" b="1" i="0" spc="-150">
                <a:solidFill>
                  <a:srgbClr val="0A121F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200" y="1200151"/>
            <a:ext cx="4038600" cy="2955253"/>
          </a:xfrm>
        </p:spPr>
        <p:txBody>
          <a:bodyPr>
            <a:normAutofit/>
          </a:bodyPr>
          <a:lstStyle>
            <a:lvl1pPr>
              <a:defRPr sz="1800" b="0" i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1600" b="0" i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400" b="0" i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648200" y="1200151"/>
            <a:ext cx="4038600" cy="2955253"/>
          </a:xfrm>
        </p:spPr>
        <p:txBody>
          <a:bodyPr>
            <a:normAutofit/>
          </a:bodyPr>
          <a:lstStyle>
            <a:lvl1pPr>
              <a:defRPr sz="1800" b="0" i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1600" b="0" i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400" b="0" i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163BF5-79BC-26F8-8513-40D7E97533C0}"/>
              </a:ext>
            </a:extLst>
          </p:cNvPr>
          <p:cNvSpPr txBox="1"/>
          <p:nvPr userDrawn="1"/>
        </p:nvSpPr>
        <p:spPr>
          <a:xfrm>
            <a:off x="1516320" y="4400884"/>
            <a:ext cx="1263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0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pfsfestival</a:t>
            </a:r>
            <a:endParaRPr lang="en-US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9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20059-1157-B905-2BFC-A4532F729C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026" b="27111"/>
          <a:stretch/>
        </p:blipFill>
        <p:spPr>
          <a:xfrm>
            <a:off x="-1" y="-48769"/>
            <a:ext cx="9325535" cy="523379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6CD733D-34FA-F424-9E11-F569B78ABEE0}"/>
              </a:ext>
            </a:extLst>
          </p:cNvPr>
          <p:cNvSpPr/>
          <p:nvPr userDrawn="1"/>
        </p:nvSpPr>
        <p:spPr>
          <a:xfrm>
            <a:off x="3487830" y="1339662"/>
            <a:ext cx="2339789" cy="2339789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20ECD90-1943-12DD-B9BB-D4532539EC5B}"/>
              </a:ext>
            </a:extLst>
          </p:cNvPr>
          <p:cNvSpPr/>
          <p:nvPr userDrawn="1"/>
        </p:nvSpPr>
        <p:spPr>
          <a:xfrm>
            <a:off x="-77880" y="-48769"/>
            <a:ext cx="2339789" cy="2339789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D1CD49-610B-D497-107B-DB5B6C69C295}"/>
              </a:ext>
            </a:extLst>
          </p:cNvPr>
          <p:cNvSpPr/>
          <p:nvPr userDrawn="1"/>
        </p:nvSpPr>
        <p:spPr>
          <a:xfrm>
            <a:off x="7685301" y="-168087"/>
            <a:ext cx="1848664" cy="1848664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49F12D-0114-AF3E-05C1-D62368F8B714}"/>
              </a:ext>
            </a:extLst>
          </p:cNvPr>
          <p:cNvSpPr/>
          <p:nvPr userDrawn="1"/>
        </p:nvSpPr>
        <p:spPr>
          <a:xfrm>
            <a:off x="1869052" y="-168785"/>
            <a:ext cx="1694978" cy="1694978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A557DDA-7D5A-2EFC-90EF-C429092F36DF}"/>
              </a:ext>
            </a:extLst>
          </p:cNvPr>
          <p:cNvSpPr/>
          <p:nvPr userDrawn="1"/>
        </p:nvSpPr>
        <p:spPr>
          <a:xfrm>
            <a:off x="-208432" y="-270338"/>
            <a:ext cx="1009927" cy="1009927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FF658FE-DDC2-5AFC-35BC-BF9116E3527F}"/>
              </a:ext>
            </a:extLst>
          </p:cNvPr>
          <p:cNvSpPr/>
          <p:nvPr userDrawn="1"/>
        </p:nvSpPr>
        <p:spPr>
          <a:xfrm>
            <a:off x="3472780" y="-168087"/>
            <a:ext cx="1009927" cy="1009927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43329F-F499-089B-4238-87D812EA6D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20" t="6923" r="3461" b="5246"/>
          <a:stretch/>
        </p:blipFill>
        <p:spPr>
          <a:xfrm>
            <a:off x="1782751" y="-168087"/>
            <a:ext cx="5800663" cy="545950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5B5EF32-A601-FEE3-9B25-DD7F29520932}"/>
              </a:ext>
            </a:extLst>
          </p:cNvPr>
          <p:cNvSpPr/>
          <p:nvPr userDrawn="1"/>
        </p:nvSpPr>
        <p:spPr>
          <a:xfrm>
            <a:off x="7180337" y="-168786"/>
            <a:ext cx="1009927" cy="1009927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90305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80A8AA1-8404-81A0-49F3-8216DD8213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2827"/>
          <a:stretch/>
        </p:blipFill>
        <p:spPr>
          <a:xfrm>
            <a:off x="53120" y="0"/>
            <a:ext cx="2446679" cy="21844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62878B99-F539-6152-3A4C-1DB0849D9473}"/>
              </a:ext>
            </a:extLst>
          </p:cNvPr>
          <p:cNvSpPr/>
          <p:nvPr userDrawn="1"/>
        </p:nvSpPr>
        <p:spPr>
          <a:xfrm>
            <a:off x="7053540" y="530887"/>
            <a:ext cx="1934610" cy="1934610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85957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9616D7-DC26-32FD-ADCA-EFAA9113C05E}"/>
              </a:ext>
            </a:extLst>
          </p:cNvPr>
          <p:cNvSpPr txBox="1"/>
          <p:nvPr userDrawn="1"/>
        </p:nvSpPr>
        <p:spPr>
          <a:xfrm>
            <a:off x="227089" y="4655843"/>
            <a:ext cx="126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i="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4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pfsfestival</a:t>
            </a:r>
            <a:endParaRPr lang="en-US" sz="14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40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3EFABA-A23F-6BE5-57EE-C9FED9172181}"/>
              </a:ext>
            </a:extLst>
          </p:cNvPr>
          <p:cNvSpPr/>
          <p:nvPr userDrawn="1"/>
        </p:nvSpPr>
        <p:spPr>
          <a:xfrm>
            <a:off x="0" y="1"/>
            <a:ext cx="9186334" cy="5143499"/>
          </a:xfrm>
          <a:prstGeom prst="rect">
            <a:avLst/>
          </a:prstGeom>
          <a:solidFill>
            <a:srgbClr val="87C9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2C4"/>
              </a:solidFill>
            </a:endParaRPr>
          </a:p>
        </p:txBody>
      </p:sp>
      <p:sp>
        <p:nvSpPr>
          <p:cNvPr id="13" name="Freeform 12"/>
          <p:cNvSpPr/>
          <p:nvPr userDrawn="1"/>
        </p:nvSpPr>
        <p:spPr>
          <a:xfrm>
            <a:off x="2335724" y="222250"/>
            <a:ext cx="4541326" cy="3079750"/>
          </a:xfrm>
          <a:custGeom>
            <a:avLst/>
            <a:gdLst>
              <a:gd name="connsiteX0" fmla="*/ 463550 w 4572000"/>
              <a:gd name="connsiteY0" fmla="*/ 63500 h 3181350"/>
              <a:gd name="connsiteX1" fmla="*/ 4140200 w 4572000"/>
              <a:gd name="connsiteY1" fmla="*/ 0 h 3181350"/>
              <a:gd name="connsiteX2" fmla="*/ 4572000 w 4572000"/>
              <a:gd name="connsiteY2" fmla="*/ 3181350 h 3181350"/>
              <a:gd name="connsiteX3" fmla="*/ 0 w 4572000"/>
              <a:gd name="connsiteY3" fmla="*/ 3048000 h 3181350"/>
              <a:gd name="connsiteX4" fmla="*/ 463550 w 4572000"/>
              <a:gd name="connsiteY4" fmla="*/ 6350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3181350">
                <a:moveTo>
                  <a:pt x="463550" y="63500"/>
                </a:moveTo>
                <a:lnTo>
                  <a:pt x="4140200" y="0"/>
                </a:lnTo>
                <a:lnTo>
                  <a:pt x="4572000" y="3181350"/>
                </a:lnTo>
                <a:lnTo>
                  <a:pt x="0" y="3048000"/>
                </a:lnTo>
                <a:lnTo>
                  <a:pt x="463550" y="6350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E3D4CE-9A12-4332-F134-13CB9333B244}"/>
              </a:ext>
            </a:extLst>
          </p:cNvPr>
          <p:cNvGrpSpPr/>
          <p:nvPr userDrawn="1"/>
        </p:nvGrpSpPr>
        <p:grpSpPr>
          <a:xfrm>
            <a:off x="6815589" y="0"/>
            <a:ext cx="2432207" cy="2312590"/>
            <a:chOff x="-311183" y="196663"/>
            <a:chExt cx="4995873" cy="475017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7E59B73-26AE-C2A4-081A-030109B65E9E}"/>
                </a:ext>
              </a:extLst>
            </p:cNvPr>
            <p:cNvSpPr/>
            <p:nvPr userDrawn="1"/>
          </p:nvSpPr>
          <p:spPr>
            <a:xfrm>
              <a:off x="1061523" y="1448040"/>
              <a:ext cx="2247419" cy="2247419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30000"/>
                    <a:satMod val="115000"/>
                    <a:alpha val="0"/>
                    <a:lumMod val="0"/>
                    <a:lumOff val="100000"/>
                  </a:schemeClr>
                </a:gs>
                <a:gs pos="41000">
                  <a:schemeClr val="bg1">
                    <a:shade val="100000"/>
                    <a:satMod val="115000"/>
                    <a:alpha val="85957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52699C-1AB3-1832-CD12-742A4D2FC4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165" t="6923" r="3461" b="5246"/>
            <a:stretch/>
          </p:blipFill>
          <p:spPr>
            <a:xfrm>
              <a:off x="-311183" y="196663"/>
              <a:ext cx="4995873" cy="4750174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74064" y="1527902"/>
            <a:ext cx="6730583" cy="1117600"/>
          </a:xfrm>
        </p:spPr>
        <p:txBody>
          <a:bodyPr anchor="ctr" anchorCtr="0">
            <a:noAutofit/>
          </a:bodyPr>
          <a:lstStyle>
            <a:lvl1pPr algn="l">
              <a:lnSpc>
                <a:spcPts val="4900"/>
              </a:lnSpc>
              <a:defRPr sz="5000" b="1" i="0" spc="-150" baseline="0">
                <a:solidFill>
                  <a:srgbClr val="0A121F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355202-A5A8-0966-9C3A-4C4ED9C147DD}"/>
              </a:ext>
            </a:extLst>
          </p:cNvPr>
          <p:cNvSpPr txBox="1"/>
          <p:nvPr userDrawn="1"/>
        </p:nvSpPr>
        <p:spPr>
          <a:xfrm>
            <a:off x="7923278" y="4593789"/>
            <a:ext cx="1263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0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pfsfestival</a:t>
            </a:r>
            <a:endParaRPr lang="en-US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CA0BCB-701A-351A-180D-EB3320608F23}"/>
              </a:ext>
            </a:extLst>
          </p:cNvPr>
          <p:cNvSpPr txBox="1"/>
          <p:nvPr userDrawn="1"/>
        </p:nvSpPr>
        <p:spPr>
          <a:xfrm>
            <a:off x="374064" y="3040390"/>
            <a:ext cx="4594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chemeClr val="tx1">
                    <a:lumMod val="75000"/>
                  </a:schemeClr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924216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CFE7-49D4-4E63-AF9B-51193CB2D53F}" type="datetime1">
              <a:rPr lang="en-GB" smtClean="0"/>
              <a:t>17/02/2026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245BD-651D-4ED7-A354-1FB7AE703DA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5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1320800" y="445025"/>
            <a:ext cx="751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body" idx="1"/>
          </p:nvPr>
        </p:nvSpPr>
        <p:spPr>
          <a:xfrm>
            <a:off x="1320800" y="1152475"/>
            <a:ext cx="751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00050" lvl="0" indent="-28575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1800"/>
              <a:buFont typeface="Arial" panose="020B0604020202020204" pitchFamily="34" charset="0"/>
              <a:buChar char="•"/>
              <a:defRPr>
                <a:solidFill>
                  <a:srgbClr val="A4CB6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1400"/>
              <a:buChar char="○"/>
              <a:defRPr>
                <a:solidFill>
                  <a:srgbClr val="A4CB60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1400"/>
              <a:buChar char="■"/>
              <a:defRPr>
                <a:solidFill>
                  <a:srgbClr val="A4CB60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layer</a:t>
            </a:r>
          </a:p>
          <a:p>
            <a:pPr lvl="2"/>
            <a:r>
              <a:rPr lang="en-US"/>
              <a:t>Third</a:t>
            </a:r>
          </a:p>
        </p:txBody>
      </p:sp>
      <p:sp>
        <p:nvSpPr>
          <p:cNvPr id="70" name="Google Shape;7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9B3CECA-698C-F9F9-453D-8D05AA77C5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45129" y="334573"/>
            <a:ext cx="652045" cy="600178"/>
          </a:xfrm>
          <a:prstGeom prst="ellipse">
            <a:avLst/>
          </a:prstGeom>
          <a:noFill/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56008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020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6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311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534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32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360448" y="2150850"/>
            <a:ext cx="74718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57181C9-C512-8A72-938E-B0B475202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45129" y="334573"/>
            <a:ext cx="652045" cy="600178"/>
          </a:xfrm>
          <a:prstGeom prst="ellipse">
            <a:avLst/>
          </a:prstGeom>
          <a:noFill/>
          <a:ln w="952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60171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225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384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454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231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071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Images sourced from FCA PS23/16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7BBC-7006-4969-9814-39E2AC0DE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208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304692" y="2150850"/>
            <a:ext cx="752760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617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1" name="Google Shape;21;p4"/>
          <p:cNvGrpSpPr/>
          <p:nvPr/>
        </p:nvGrpSpPr>
        <p:grpSpPr>
          <a:xfrm>
            <a:off x="1487559" y="2359441"/>
            <a:ext cx="1695788" cy="2122384"/>
            <a:chOff x="1487559" y="2359441"/>
            <a:chExt cx="1695788" cy="2122384"/>
          </a:xfrm>
        </p:grpSpPr>
        <p:sp>
          <p:nvSpPr>
            <p:cNvPr id="22" name="Google Shape;22;p4"/>
            <p:cNvSpPr txBox="1"/>
            <p:nvPr/>
          </p:nvSpPr>
          <p:spPr>
            <a:xfrm>
              <a:off x="1487559" y="3689225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23" name="Google Shape;23;p4"/>
            <p:cNvGrpSpPr/>
            <p:nvPr/>
          </p:nvGrpSpPr>
          <p:grpSpPr>
            <a:xfrm>
              <a:off x="1487559" y="2359441"/>
              <a:ext cx="1695788" cy="1192588"/>
              <a:chOff x="7085550" y="2258450"/>
              <a:chExt cx="1839649" cy="1293900"/>
            </a:xfrm>
          </p:grpSpPr>
          <p:pic>
            <p:nvPicPr>
              <p:cNvPr id="24" name="Google Shape;24;p4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25" name="Google Shape;25;p4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" name="Google Shape;26;p4"/>
          <p:cNvSpPr txBox="1"/>
          <p:nvPr/>
        </p:nvSpPr>
        <p:spPr>
          <a:xfrm>
            <a:off x="1440000" y="1236450"/>
            <a:ext cx="804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A4CB6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grpSp>
        <p:nvGrpSpPr>
          <p:cNvPr id="27" name="Google Shape;27;p4"/>
          <p:cNvGrpSpPr/>
          <p:nvPr/>
        </p:nvGrpSpPr>
        <p:grpSpPr>
          <a:xfrm>
            <a:off x="3356376" y="2359441"/>
            <a:ext cx="1695788" cy="2122384"/>
            <a:chOff x="1487559" y="2359441"/>
            <a:chExt cx="1695788" cy="2122384"/>
          </a:xfrm>
        </p:grpSpPr>
        <p:sp>
          <p:nvSpPr>
            <p:cNvPr id="28" name="Google Shape;28;p4"/>
            <p:cNvSpPr txBox="1"/>
            <p:nvPr/>
          </p:nvSpPr>
          <p:spPr>
            <a:xfrm>
              <a:off x="1487559" y="3689225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29" name="Google Shape;29;p4"/>
            <p:cNvGrpSpPr/>
            <p:nvPr/>
          </p:nvGrpSpPr>
          <p:grpSpPr>
            <a:xfrm>
              <a:off x="1487559" y="2359441"/>
              <a:ext cx="1695788" cy="1192588"/>
              <a:chOff x="7085550" y="2258450"/>
              <a:chExt cx="1839649" cy="1293900"/>
            </a:xfrm>
          </p:grpSpPr>
          <p:pic>
            <p:nvPicPr>
              <p:cNvPr id="30" name="Google Shape;30;p4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31" name="Google Shape;31;p4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" name="Google Shape;32;p4"/>
          <p:cNvGrpSpPr/>
          <p:nvPr/>
        </p:nvGrpSpPr>
        <p:grpSpPr>
          <a:xfrm>
            <a:off x="5225193" y="2359441"/>
            <a:ext cx="1695788" cy="2122384"/>
            <a:chOff x="1487559" y="2359441"/>
            <a:chExt cx="1695788" cy="2122384"/>
          </a:xfrm>
        </p:grpSpPr>
        <p:sp>
          <p:nvSpPr>
            <p:cNvPr id="33" name="Google Shape;33;p4"/>
            <p:cNvSpPr txBox="1"/>
            <p:nvPr/>
          </p:nvSpPr>
          <p:spPr>
            <a:xfrm>
              <a:off x="1487559" y="3689225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34" name="Google Shape;34;p4"/>
            <p:cNvGrpSpPr/>
            <p:nvPr/>
          </p:nvGrpSpPr>
          <p:grpSpPr>
            <a:xfrm>
              <a:off x="1487559" y="2359441"/>
              <a:ext cx="1695788" cy="1192588"/>
              <a:chOff x="7085550" y="2258450"/>
              <a:chExt cx="1839649" cy="1293900"/>
            </a:xfrm>
          </p:grpSpPr>
          <p:pic>
            <p:nvPicPr>
              <p:cNvPr id="35" name="Google Shape;35;p4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36" name="Google Shape;36;p4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37;p4"/>
          <p:cNvGrpSpPr/>
          <p:nvPr/>
        </p:nvGrpSpPr>
        <p:grpSpPr>
          <a:xfrm>
            <a:off x="7094009" y="2359441"/>
            <a:ext cx="1695788" cy="2122384"/>
            <a:chOff x="1487559" y="2359441"/>
            <a:chExt cx="1695788" cy="2122384"/>
          </a:xfrm>
        </p:grpSpPr>
        <p:sp>
          <p:nvSpPr>
            <p:cNvPr id="38" name="Google Shape;38;p4"/>
            <p:cNvSpPr txBox="1"/>
            <p:nvPr/>
          </p:nvSpPr>
          <p:spPr>
            <a:xfrm>
              <a:off x="1487559" y="3689225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39" name="Google Shape;39;p4"/>
            <p:cNvGrpSpPr/>
            <p:nvPr/>
          </p:nvGrpSpPr>
          <p:grpSpPr>
            <a:xfrm>
              <a:off x="1487559" y="2359441"/>
              <a:ext cx="1695788" cy="1192588"/>
              <a:chOff x="7085550" y="2258450"/>
              <a:chExt cx="1839649" cy="1293900"/>
            </a:xfrm>
          </p:grpSpPr>
          <p:pic>
            <p:nvPicPr>
              <p:cNvPr id="40" name="Google Shape;40;p4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41" name="Google Shape;41;p4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9911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 header 1 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5"/>
          <p:cNvSpPr txBox="1"/>
          <p:nvPr/>
        </p:nvSpPr>
        <p:spPr>
          <a:xfrm>
            <a:off x="1440000" y="982800"/>
            <a:ext cx="804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Six speaker</a:t>
            </a:r>
            <a:br>
              <a:rPr lang="en-GB" sz="3800"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</a:br>
            <a:r>
              <a:rPr lang="en-GB" sz="3800"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Panel Title</a:t>
            </a:r>
            <a:endParaRPr sz="3800">
              <a:solidFill>
                <a:srgbClr val="A4CB6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A4CB6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rgbClr val="A4CB6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grpSp>
        <p:nvGrpSpPr>
          <p:cNvPr id="45" name="Google Shape;45;p5"/>
          <p:cNvGrpSpPr/>
          <p:nvPr/>
        </p:nvGrpSpPr>
        <p:grpSpPr>
          <a:xfrm>
            <a:off x="6775749" y="1437644"/>
            <a:ext cx="1612200" cy="1741341"/>
            <a:chOff x="1487820" y="1504719"/>
            <a:chExt cx="1612200" cy="1741341"/>
          </a:xfrm>
        </p:grpSpPr>
        <p:sp>
          <p:nvSpPr>
            <p:cNvPr id="46" name="Google Shape;46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47" name="Google Shape;47;p5"/>
            <p:cNvGrpSpPr/>
            <p:nvPr/>
          </p:nvGrpSpPr>
          <p:grpSpPr>
            <a:xfrm>
              <a:off x="1487820" y="1504719"/>
              <a:ext cx="1328594" cy="934325"/>
              <a:chOff x="7085550" y="2258450"/>
              <a:chExt cx="1839649" cy="1293900"/>
            </a:xfrm>
          </p:grpSpPr>
          <p:pic>
            <p:nvPicPr>
              <p:cNvPr id="48" name="Google Shape;48;p5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49" name="Google Shape;49;p5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" name="Google Shape;50;p5"/>
          <p:cNvGrpSpPr/>
          <p:nvPr/>
        </p:nvGrpSpPr>
        <p:grpSpPr>
          <a:xfrm>
            <a:off x="4131787" y="1437644"/>
            <a:ext cx="1612200" cy="1741341"/>
            <a:chOff x="1487820" y="1504719"/>
            <a:chExt cx="1612200" cy="1741341"/>
          </a:xfrm>
        </p:grpSpPr>
        <p:sp>
          <p:nvSpPr>
            <p:cNvPr id="51" name="Google Shape;51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pic>
          <p:nvPicPr>
            <p:cNvPr id="52" name="Google Shape;52;p5"/>
            <p:cNvPicPr preferRelativeResize="0"/>
            <p:nvPr/>
          </p:nvPicPr>
          <p:blipFill rotWithShape="1">
            <a:blip r:embed="rId3">
              <a:alphaModFix/>
            </a:blip>
            <a:srcRect r="10960" b="10960"/>
            <a:stretch/>
          </p:blipFill>
          <p:spPr>
            <a:xfrm>
              <a:off x="1487820" y="1504719"/>
              <a:ext cx="934500" cy="934200"/>
            </a:xfrm>
            <a:prstGeom prst="ellipse">
              <a:avLst/>
            </a:prstGeom>
            <a:noFill/>
            <a:ln w="19050" cap="flat" cmpd="sng">
              <a:solidFill>
                <a:srgbClr val="A4CB6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53" name="Google Shape;53;p5"/>
          <p:cNvGrpSpPr/>
          <p:nvPr/>
        </p:nvGrpSpPr>
        <p:grpSpPr>
          <a:xfrm>
            <a:off x="1639712" y="1437644"/>
            <a:ext cx="1612200" cy="1741341"/>
            <a:chOff x="1487820" y="1504719"/>
            <a:chExt cx="1612200" cy="1741341"/>
          </a:xfrm>
        </p:grpSpPr>
        <p:sp>
          <p:nvSpPr>
            <p:cNvPr id="54" name="Google Shape;54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pic>
          <p:nvPicPr>
            <p:cNvPr id="55" name="Google Shape;55;p5"/>
            <p:cNvPicPr preferRelativeResize="0"/>
            <p:nvPr/>
          </p:nvPicPr>
          <p:blipFill rotWithShape="1">
            <a:blip r:embed="rId3">
              <a:alphaModFix/>
            </a:blip>
            <a:srcRect r="10960" b="10960"/>
            <a:stretch/>
          </p:blipFill>
          <p:spPr>
            <a:xfrm>
              <a:off x="1487820" y="1504719"/>
              <a:ext cx="934500" cy="934200"/>
            </a:xfrm>
            <a:prstGeom prst="ellipse">
              <a:avLst/>
            </a:prstGeom>
            <a:noFill/>
            <a:ln w="19050" cap="flat" cmpd="sng">
              <a:solidFill>
                <a:srgbClr val="A4CB6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56" name="Google Shape;56;p5"/>
          <p:cNvGrpSpPr/>
          <p:nvPr/>
        </p:nvGrpSpPr>
        <p:grpSpPr>
          <a:xfrm>
            <a:off x="6775749" y="3178969"/>
            <a:ext cx="1612200" cy="1741341"/>
            <a:chOff x="1487820" y="1504719"/>
            <a:chExt cx="1612200" cy="1741341"/>
          </a:xfrm>
        </p:grpSpPr>
        <p:sp>
          <p:nvSpPr>
            <p:cNvPr id="57" name="Google Shape;57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grpSp>
          <p:nvGrpSpPr>
            <p:cNvPr id="58" name="Google Shape;58;p5"/>
            <p:cNvGrpSpPr/>
            <p:nvPr/>
          </p:nvGrpSpPr>
          <p:grpSpPr>
            <a:xfrm>
              <a:off x="1487820" y="1504719"/>
              <a:ext cx="1328594" cy="934325"/>
              <a:chOff x="7085550" y="2258450"/>
              <a:chExt cx="1839649" cy="1293900"/>
            </a:xfrm>
          </p:grpSpPr>
          <p:pic>
            <p:nvPicPr>
              <p:cNvPr id="59" name="Google Shape;59;p5"/>
              <p:cNvPicPr preferRelativeResize="0"/>
              <p:nvPr/>
            </p:nvPicPr>
            <p:blipFill rotWithShape="1">
              <a:blip r:embed="rId3">
                <a:alphaModFix/>
              </a:blip>
              <a:srcRect r="10960" b="10960"/>
              <a:stretch/>
            </p:blipFill>
            <p:spPr>
              <a:xfrm>
                <a:off x="7085550" y="2258450"/>
                <a:ext cx="1293900" cy="1293900"/>
              </a:xfrm>
              <a:prstGeom prst="ellipse">
                <a:avLst/>
              </a:prstGeom>
              <a:noFill/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60" name="Google Shape;60;p5"/>
              <p:cNvSpPr/>
              <p:nvPr/>
            </p:nvSpPr>
            <p:spPr>
              <a:xfrm>
                <a:off x="8227099" y="2854024"/>
                <a:ext cx="698100" cy="6981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A4CB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" name="Google Shape;61;p5"/>
          <p:cNvGrpSpPr/>
          <p:nvPr/>
        </p:nvGrpSpPr>
        <p:grpSpPr>
          <a:xfrm>
            <a:off x="4131787" y="3178969"/>
            <a:ext cx="1612200" cy="1741341"/>
            <a:chOff x="1487820" y="1504719"/>
            <a:chExt cx="1612200" cy="1741341"/>
          </a:xfrm>
        </p:grpSpPr>
        <p:sp>
          <p:nvSpPr>
            <p:cNvPr id="62" name="Google Shape;62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pic>
          <p:nvPicPr>
            <p:cNvPr id="63" name="Google Shape;63;p5"/>
            <p:cNvPicPr preferRelativeResize="0"/>
            <p:nvPr/>
          </p:nvPicPr>
          <p:blipFill rotWithShape="1">
            <a:blip r:embed="rId3">
              <a:alphaModFix/>
            </a:blip>
            <a:srcRect r="10960" b="10960"/>
            <a:stretch/>
          </p:blipFill>
          <p:spPr>
            <a:xfrm>
              <a:off x="1487820" y="1504719"/>
              <a:ext cx="934500" cy="934200"/>
            </a:xfrm>
            <a:prstGeom prst="ellipse">
              <a:avLst/>
            </a:prstGeom>
            <a:noFill/>
            <a:ln w="19050" cap="flat" cmpd="sng">
              <a:solidFill>
                <a:srgbClr val="A4CB6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64" name="Google Shape;64;p5"/>
          <p:cNvGrpSpPr/>
          <p:nvPr/>
        </p:nvGrpSpPr>
        <p:grpSpPr>
          <a:xfrm>
            <a:off x="1639712" y="3178969"/>
            <a:ext cx="1612200" cy="1741341"/>
            <a:chOff x="1487820" y="1504719"/>
            <a:chExt cx="1612200" cy="1741341"/>
          </a:xfrm>
        </p:grpSpPr>
        <p:sp>
          <p:nvSpPr>
            <p:cNvPr id="65" name="Google Shape;65;p5"/>
            <p:cNvSpPr txBox="1"/>
            <p:nvPr/>
          </p:nvSpPr>
          <p:spPr>
            <a:xfrm>
              <a:off x="1487820" y="2453460"/>
              <a:ext cx="1612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Forename Surname</a:t>
              </a: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A4CB60"/>
                  </a:solidFill>
                  <a:latin typeface="Source Sans Pro SemiBold"/>
                  <a:ea typeface="Source Sans Pro SemiBold"/>
                  <a:cs typeface="Source Sans Pro SemiBold"/>
                  <a:sym typeface="Source Sans Pro SemiBold"/>
                </a:rPr>
                <a:t>Job Title</a:t>
              </a: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B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endParaRPr>
            </a:p>
          </p:txBody>
        </p:sp>
        <p:pic>
          <p:nvPicPr>
            <p:cNvPr id="66" name="Google Shape;66;p5"/>
            <p:cNvPicPr preferRelativeResize="0"/>
            <p:nvPr/>
          </p:nvPicPr>
          <p:blipFill rotWithShape="1">
            <a:blip r:embed="rId3">
              <a:alphaModFix/>
            </a:blip>
            <a:srcRect r="10960" b="10960"/>
            <a:stretch/>
          </p:blipFill>
          <p:spPr>
            <a:xfrm>
              <a:off x="1487820" y="1504719"/>
              <a:ext cx="934500" cy="934200"/>
            </a:xfrm>
            <a:prstGeom prst="ellipse">
              <a:avLst/>
            </a:prstGeom>
            <a:noFill/>
            <a:ln w="19050" cap="flat" cmpd="sng">
              <a:solidFill>
                <a:srgbClr val="A4CB6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  <p:extLst>
      <p:ext uri="{BB962C8B-B14F-4D97-AF65-F5344CB8AC3E}">
        <p14:creationId xmlns:p14="http://schemas.microsoft.com/office/powerpoint/2010/main" val="14736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6216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9762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58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98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3EFABA-A23F-6BE5-57EE-C9FED9172181}"/>
              </a:ext>
            </a:extLst>
          </p:cNvPr>
          <p:cNvSpPr/>
          <p:nvPr userDrawn="1"/>
        </p:nvSpPr>
        <p:spPr>
          <a:xfrm>
            <a:off x="0" y="1"/>
            <a:ext cx="9186334" cy="5143499"/>
          </a:xfrm>
          <a:prstGeom prst="rect">
            <a:avLst/>
          </a:prstGeom>
          <a:solidFill>
            <a:srgbClr val="87C9E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D2C4"/>
              </a:solidFill>
            </a:endParaRPr>
          </a:p>
        </p:txBody>
      </p:sp>
      <p:sp>
        <p:nvSpPr>
          <p:cNvPr id="13" name="Freeform 12"/>
          <p:cNvSpPr/>
          <p:nvPr userDrawn="1"/>
        </p:nvSpPr>
        <p:spPr>
          <a:xfrm>
            <a:off x="2335724" y="222250"/>
            <a:ext cx="4541326" cy="3079750"/>
          </a:xfrm>
          <a:custGeom>
            <a:avLst/>
            <a:gdLst>
              <a:gd name="connsiteX0" fmla="*/ 463550 w 4572000"/>
              <a:gd name="connsiteY0" fmla="*/ 63500 h 3181350"/>
              <a:gd name="connsiteX1" fmla="*/ 4140200 w 4572000"/>
              <a:gd name="connsiteY1" fmla="*/ 0 h 3181350"/>
              <a:gd name="connsiteX2" fmla="*/ 4572000 w 4572000"/>
              <a:gd name="connsiteY2" fmla="*/ 3181350 h 3181350"/>
              <a:gd name="connsiteX3" fmla="*/ 0 w 4572000"/>
              <a:gd name="connsiteY3" fmla="*/ 3048000 h 3181350"/>
              <a:gd name="connsiteX4" fmla="*/ 463550 w 4572000"/>
              <a:gd name="connsiteY4" fmla="*/ 6350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3181350">
                <a:moveTo>
                  <a:pt x="463550" y="63500"/>
                </a:moveTo>
                <a:lnTo>
                  <a:pt x="4140200" y="0"/>
                </a:lnTo>
                <a:lnTo>
                  <a:pt x="4572000" y="3181350"/>
                </a:lnTo>
                <a:lnTo>
                  <a:pt x="0" y="3048000"/>
                </a:lnTo>
                <a:lnTo>
                  <a:pt x="463550" y="6350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E59B73-26AE-C2A4-081A-030109B65E9E}"/>
              </a:ext>
            </a:extLst>
          </p:cNvPr>
          <p:cNvSpPr/>
          <p:nvPr userDrawn="1"/>
        </p:nvSpPr>
        <p:spPr>
          <a:xfrm>
            <a:off x="1061523" y="1448040"/>
            <a:ext cx="2247419" cy="2247419"/>
          </a:xfrm>
          <a:prstGeom prst="ellipse">
            <a:avLst/>
          </a:prstGeom>
          <a:gradFill flip="none" rotWithShape="1">
            <a:gsLst>
              <a:gs pos="100000">
                <a:schemeClr val="bg1">
                  <a:shade val="30000"/>
                  <a:satMod val="115000"/>
                  <a:alpha val="0"/>
                  <a:lumMod val="0"/>
                  <a:lumOff val="100000"/>
                </a:schemeClr>
              </a:gs>
              <a:gs pos="41000">
                <a:schemeClr val="bg1">
                  <a:shade val="100000"/>
                  <a:satMod val="115000"/>
                  <a:alpha val="85957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52699C-1AB3-1832-CD12-742A4D2FC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165" t="6923" r="3461" b="5246"/>
          <a:stretch/>
        </p:blipFill>
        <p:spPr>
          <a:xfrm>
            <a:off x="-311183" y="196663"/>
            <a:ext cx="4995873" cy="47501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127917" y="1822675"/>
            <a:ext cx="5058417" cy="1117600"/>
          </a:xfrm>
        </p:spPr>
        <p:txBody>
          <a:bodyPr anchor="ctr" anchorCtr="0">
            <a:noAutofit/>
          </a:bodyPr>
          <a:lstStyle>
            <a:lvl1pPr algn="l">
              <a:lnSpc>
                <a:spcPts val="4900"/>
              </a:lnSpc>
              <a:defRPr sz="5000" b="1" i="0" spc="-150" baseline="0">
                <a:solidFill>
                  <a:srgbClr val="0A121F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GB" dirty="0"/>
              <a:t>Divider slide  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355202-A5A8-0966-9C3A-4C4ED9C147DD}"/>
              </a:ext>
            </a:extLst>
          </p:cNvPr>
          <p:cNvSpPr txBox="1"/>
          <p:nvPr userDrawn="1"/>
        </p:nvSpPr>
        <p:spPr>
          <a:xfrm>
            <a:off x="7923278" y="4593789"/>
            <a:ext cx="1263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0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pfsfestival</a:t>
            </a:r>
            <a:endParaRPr lang="en-US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73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7629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Pts val="2800"/>
              <a:buFont typeface="Source Sans Pro"/>
              <a:buNone/>
              <a:defRPr sz="2800">
                <a:solidFill>
                  <a:srgbClr val="A4CB6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Source Sans Pro"/>
              <a:buChar char="●"/>
              <a:defRPr sz="18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○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■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○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■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○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■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93599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5" r:id="rId5"/>
    <p:sldLayoutId id="2147483687" r:id="rId6"/>
    <p:sldLayoutId id="2147483688" r:id="rId7"/>
    <p:sldLayoutId id="2147483689" r:id="rId8"/>
    <p:sldLayoutId id="2147483691" r:id="rId9"/>
    <p:sldLayoutId id="2147483693" r:id="rId10"/>
    <p:sldLayoutId id="2147483673" r:id="rId11"/>
    <p:sldLayoutId id="2147483676" r:id="rId12"/>
    <p:sldLayoutId id="2147483708" r:id="rId13"/>
    <p:sldLayoutId id="2147483709" r:id="rId1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A4CB6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762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GB"/>
              <a:t>Images sourced from FCA PS23/16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C1B07ACB-AE6F-47F7-B02A-AE02D6CD552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18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A4CB60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://www.sriservices.co.uk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ca.org.uk/publication/financial-lives/fls-2022-consumer-investments-financial-advice.pdf%20slides4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hyperlink" Target="http://www.fundecomarket.co.uk/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bloomberg.com/opinion/articles/2023-02-13/guess-who-loses-after-florida-and-texas-bar-wall-street-esg-banks" TargetMode="External"/><Relationship Id="rId5" Type="http://schemas.openxmlformats.org/officeDocument/2006/relationships/hyperlink" Target="http://www.unicef.org/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/>
          <p:nvPr/>
        </p:nvSpPr>
        <p:spPr>
          <a:xfrm>
            <a:off x="8034625" y="3413883"/>
            <a:ext cx="110160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378">
              <a:lnSpc>
                <a:spcPct val="75000"/>
              </a:lnSpc>
            </a:pPr>
            <a:endParaRPr sz="800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42" name="Google Shape;142;p15"/>
          <p:cNvCxnSpPr/>
          <p:nvPr/>
        </p:nvCxnSpPr>
        <p:spPr>
          <a:xfrm>
            <a:off x="7912075" y="2886650"/>
            <a:ext cx="0" cy="2007600"/>
          </a:xfrm>
          <a:prstGeom prst="straightConnector1">
            <a:avLst/>
          </a:prstGeom>
          <a:noFill/>
          <a:ln w="9525" cap="flat" cmpd="sng">
            <a:solidFill>
              <a:srgbClr val="47629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15093BC-468E-8686-4155-D3F21AF69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234" y="359511"/>
            <a:ext cx="652045" cy="600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4E6CC3-F54F-000A-574C-B5BCAB69A673}"/>
              </a:ext>
            </a:extLst>
          </p:cNvPr>
          <p:cNvSpPr txBox="1"/>
          <p:nvPr/>
        </p:nvSpPr>
        <p:spPr>
          <a:xfrm>
            <a:off x="5475700" y="359511"/>
            <a:ext cx="315834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050" b="1" dirty="0">
              <a:solidFill>
                <a:schemeClr val="accent6">
                  <a:lumMod val="20000"/>
                  <a:lumOff val="80000"/>
                </a:schemeClr>
              </a:solidFill>
              <a:latin typeface="Source Sans Pro SemiBold"/>
              <a:sym typeface="Source Sans Pro SemiBold"/>
            </a:endParaRPr>
          </a:p>
          <a:p>
            <a:endParaRPr lang="en-GB" sz="1050" dirty="0">
              <a:solidFill>
                <a:schemeClr val="accent6">
                  <a:lumMod val="20000"/>
                  <a:lumOff val="80000"/>
                </a:schemeClr>
              </a:solidFill>
              <a:latin typeface="Source Sans Pro SemiBold"/>
              <a:sym typeface="Source Sans Pro SemiBold"/>
            </a:endParaRPr>
          </a:p>
          <a:p>
            <a:endParaRPr lang="en-GB" sz="10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45C1D6-1EFA-ED4D-19AA-EC54A7932135}"/>
              </a:ext>
            </a:extLst>
          </p:cNvPr>
          <p:cNvSpPr txBox="1"/>
          <p:nvPr/>
        </p:nvSpPr>
        <p:spPr>
          <a:xfrm>
            <a:off x="1272781" y="19498"/>
            <a:ext cx="676184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Five things you need to know about sustainable investment &amp; ESG</a:t>
            </a:r>
          </a:p>
          <a:p>
            <a:pPr>
              <a:lnSpc>
                <a:spcPct val="150000"/>
              </a:lnSpc>
            </a:pPr>
            <a:endParaRPr lang="en-GB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1"/>
                </a:solidFill>
              </a:rPr>
              <a:t>16 April 2024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1"/>
                </a:solidFill>
              </a:rPr>
              <a:t>PIMFA conference, Stream 2    (12.30 – 1.00)</a:t>
            </a: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48C50-260F-D874-7A18-A268C1220D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A2BBC-08F6-5F40-0142-F811FDC25F7B}"/>
              </a:ext>
            </a:extLst>
          </p:cNvPr>
          <p:cNvSpPr txBox="1"/>
          <p:nvPr/>
        </p:nvSpPr>
        <p:spPr>
          <a:xfrm>
            <a:off x="1342496" y="2933015"/>
            <a:ext cx="30061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B0F0"/>
                </a:solidFill>
              </a:rPr>
              <a:t>Julia Dreblow</a:t>
            </a:r>
          </a:p>
          <a:p>
            <a:endParaRPr lang="en-GB" sz="1800" dirty="0">
              <a:solidFill>
                <a:srgbClr val="00B0F0"/>
              </a:solidFill>
            </a:endParaRPr>
          </a:p>
          <a:p>
            <a:r>
              <a:rPr lang="en-GB" sz="1800" dirty="0">
                <a:solidFill>
                  <a:srgbClr val="47629E"/>
                </a:solidFill>
              </a:rPr>
              <a:t>Founder, SRI Services </a:t>
            </a:r>
          </a:p>
          <a:p>
            <a:endParaRPr lang="en-GB" sz="1800" dirty="0">
              <a:solidFill>
                <a:srgbClr val="00B0F0"/>
              </a:solidFill>
            </a:endParaRPr>
          </a:p>
          <a:p>
            <a:r>
              <a:rPr lang="en-GB" sz="1800" dirty="0">
                <a:solidFill>
                  <a:srgbClr val="47629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www.FundEcoMarket.co.uk</a:t>
            </a:r>
            <a:r>
              <a:rPr lang="en-GB" sz="1800" dirty="0">
                <a:solidFill>
                  <a:srgbClr val="47629E"/>
                </a:solidFill>
              </a:rPr>
              <a:t> </a:t>
            </a:r>
          </a:p>
        </p:txBody>
      </p:sp>
      <p:grpSp>
        <p:nvGrpSpPr>
          <p:cNvPr id="6" name="Google Shape;151;p19">
            <a:extLst>
              <a:ext uri="{FF2B5EF4-FFF2-40B4-BE49-F238E27FC236}">
                <a16:creationId xmlns:a16="http://schemas.microsoft.com/office/drawing/2014/main" id="{0CC18C47-66DE-2AC1-8315-1BAAE361E70B}"/>
              </a:ext>
            </a:extLst>
          </p:cNvPr>
          <p:cNvGrpSpPr/>
          <p:nvPr/>
        </p:nvGrpSpPr>
        <p:grpSpPr>
          <a:xfrm>
            <a:off x="7422918" y="3375460"/>
            <a:ext cx="986532" cy="981116"/>
            <a:chOff x="325425" y="1284147"/>
            <a:chExt cx="1530000" cy="1530000"/>
          </a:xfrm>
        </p:grpSpPr>
        <p:sp>
          <p:nvSpPr>
            <p:cNvPr id="8" name="Google Shape;152;p19">
              <a:extLst>
                <a:ext uri="{FF2B5EF4-FFF2-40B4-BE49-F238E27FC236}">
                  <a16:creationId xmlns:a16="http://schemas.microsoft.com/office/drawing/2014/main" id="{BF74A1A2-2B92-F0F4-9D01-31CCABB24E04}"/>
                </a:ext>
              </a:extLst>
            </p:cNvPr>
            <p:cNvSpPr/>
            <p:nvPr/>
          </p:nvSpPr>
          <p:spPr>
            <a:xfrm>
              <a:off x="325425" y="1284147"/>
              <a:ext cx="1530000" cy="153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" name="Google Shape;153;p19">
              <a:extLst>
                <a:ext uri="{FF2B5EF4-FFF2-40B4-BE49-F238E27FC236}">
                  <a16:creationId xmlns:a16="http://schemas.microsoft.com/office/drawing/2014/main" id="{505D5D7F-A882-44F6-83B5-C2188FDE4BE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6001" y="1374723"/>
              <a:ext cx="1348850" cy="1348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EF13C3A-19BA-F295-28AE-EFFABFF08B0E}"/>
              </a:ext>
            </a:extLst>
          </p:cNvPr>
          <p:cNvSpPr txBox="1"/>
          <p:nvPr/>
        </p:nvSpPr>
        <p:spPr>
          <a:xfrm>
            <a:off x="1342496" y="4524918"/>
            <a:ext cx="74947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This presentation is for information purposes only. </a:t>
            </a:r>
          </a:p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We are not regulated or authorised to offer advice.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575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F667-5DE0-CE70-0934-F1D2A8397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7063"/>
            <a:ext cx="7584767" cy="702868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solidFill>
                  <a:srgbClr val="FFC000"/>
                </a:solidFill>
                <a:latin typeface="+mj-lt"/>
              </a:rPr>
              <a:t>Poor climate risk modelling is worrying actuaries &amp; scientists</a:t>
            </a:r>
            <a:br>
              <a:rPr lang="en-GB" b="1" dirty="0">
                <a:solidFill>
                  <a:srgbClr val="FFC000"/>
                </a:solidFill>
                <a:latin typeface="+mj-lt"/>
              </a:rPr>
            </a:br>
            <a:r>
              <a:rPr lang="en-GB" sz="2400" b="1" dirty="0">
                <a:solidFill>
                  <a:srgbClr val="92D050"/>
                </a:solidFill>
                <a:latin typeface="+mj-lt"/>
              </a:rPr>
              <a:t>as is ‘lack of investor urgency</a:t>
            </a:r>
            <a:r>
              <a:rPr lang="en-GB" b="1" dirty="0">
                <a:solidFill>
                  <a:srgbClr val="92D050"/>
                </a:solidFill>
                <a:latin typeface="+mj-lt"/>
              </a:rPr>
              <a:t>’</a:t>
            </a:r>
            <a:r>
              <a:rPr lang="en-GB" b="1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GB" sz="2000" b="1" dirty="0">
                <a:solidFill>
                  <a:srgbClr val="92D050"/>
                </a:solidFill>
                <a:latin typeface="+mj-lt"/>
              </a:rPr>
              <a:t>(Q3 2023)</a:t>
            </a:r>
            <a:endParaRPr lang="en-GB" sz="24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5879D-045B-3031-AD60-88A65248FFD8}"/>
              </a:ext>
            </a:extLst>
          </p:cNvPr>
          <p:cNvSpPr txBox="1"/>
          <p:nvPr/>
        </p:nvSpPr>
        <p:spPr>
          <a:xfrm>
            <a:off x="2165712" y="7131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D2D2D"/>
                </a:solidFill>
                <a:effectLst/>
                <a:latin typeface="+mj-lt"/>
              </a:rPr>
              <a:t> </a:t>
            </a:r>
            <a:endParaRPr lang="en-GB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D919B-8589-7B5D-1C34-8D3239416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17"/>
          <a:stretch/>
        </p:blipFill>
        <p:spPr>
          <a:xfrm rot="21158049">
            <a:off x="132035" y="1758202"/>
            <a:ext cx="1592705" cy="2162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7A3A06-DF1A-1188-7348-A038E9C18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417" y="2408812"/>
            <a:ext cx="705889" cy="2508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01F747-74D6-E774-636E-346245FC5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69" y="4373977"/>
            <a:ext cx="1497036" cy="4734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A8A94C-F2AF-B710-7F76-B5280A737E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57" t="2698" b="1"/>
          <a:stretch/>
        </p:blipFill>
        <p:spPr>
          <a:xfrm rot="599569">
            <a:off x="7567850" y="2816086"/>
            <a:ext cx="1357977" cy="20513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205F16-5472-5B12-2918-B5E2E04BDB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953" y="1665028"/>
            <a:ext cx="1824328" cy="455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983534-DA95-CCEF-EFF4-99AB6DDDAB40}"/>
              </a:ext>
            </a:extLst>
          </p:cNvPr>
          <p:cNvSpPr txBox="1"/>
          <p:nvPr/>
        </p:nvSpPr>
        <p:spPr>
          <a:xfrm>
            <a:off x="1677243" y="1579633"/>
            <a:ext cx="578951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2D050"/>
                </a:solidFill>
              </a:rPr>
              <a:t>Economic analysis that informs investment consultant models are </a:t>
            </a:r>
            <a:r>
              <a:rPr lang="en-GB" sz="1600" dirty="0">
                <a:solidFill>
                  <a:srgbClr val="FFC000"/>
                </a:solidFill>
              </a:rPr>
              <a:t>at odds with scientific literature </a:t>
            </a:r>
            <a:r>
              <a:rPr lang="en-GB" sz="1600" dirty="0">
                <a:solidFill>
                  <a:srgbClr val="92D050"/>
                </a:solidFill>
              </a:rPr>
              <a:t>(Carbon Tracker), … massively </a:t>
            </a:r>
            <a:r>
              <a:rPr lang="en-GB" sz="1600" dirty="0">
                <a:solidFill>
                  <a:srgbClr val="FFC000"/>
                </a:solidFill>
              </a:rPr>
              <a:t>underestimate risk </a:t>
            </a:r>
            <a:r>
              <a:rPr lang="en-GB" sz="1600" dirty="0">
                <a:solidFill>
                  <a:srgbClr val="92D050"/>
                </a:solidFill>
              </a:rPr>
              <a:t>to portfolios &amp; </a:t>
            </a:r>
            <a:r>
              <a:rPr lang="en-GB" sz="1600" dirty="0">
                <a:solidFill>
                  <a:srgbClr val="FFC000"/>
                </a:solidFill>
              </a:rPr>
              <a:t>miss tipping points </a:t>
            </a:r>
            <a:r>
              <a:rPr lang="en-GB" sz="1600" dirty="0">
                <a:solidFill>
                  <a:srgbClr val="92D050"/>
                </a:solidFill>
              </a:rPr>
              <a:t>(all)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2D050"/>
                </a:solidFill>
              </a:rPr>
              <a:t>Current Net Zero strategies are too influenced by ‘modern portfolio theory’ and </a:t>
            </a:r>
            <a:r>
              <a:rPr lang="en-GB" sz="1600" dirty="0">
                <a:solidFill>
                  <a:srgbClr val="FFC000"/>
                </a:solidFill>
              </a:rPr>
              <a:t>not ‘decision useful’ </a:t>
            </a:r>
            <a:r>
              <a:rPr lang="en-GB" sz="1600" dirty="0">
                <a:solidFill>
                  <a:srgbClr val="92D050"/>
                </a:solidFill>
              </a:rPr>
              <a:t>(EEIST)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2D050"/>
                </a:solidFill>
              </a:rPr>
              <a:t>Investors putting </a:t>
            </a:r>
            <a:r>
              <a:rPr lang="en-GB" sz="1600" dirty="0">
                <a:solidFill>
                  <a:srgbClr val="FFC000"/>
                </a:solidFill>
              </a:rPr>
              <a:t>too much faith in models </a:t>
            </a:r>
            <a:r>
              <a:rPr lang="en-GB" sz="1600" dirty="0">
                <a:solidFill>
                  <a:srgbClr val="92D050"/>
                </a:solidFill>
              </a:rPr>
              <a:t>– &amp; time is </a:t>
            </a:r>
            <a:r>
              <a:rPr lang="en-GB" sz="1600" dirty="0">
                <a:solidFill>
                  <a:srgbClr val="FFC000"/>
                </a:solidFill>
              </a:rPr>
              <a:t>too short </a:t>
            </a:r>
            <a:r>
              <a:rPr lang="en-GB" sz="1600" dirty="0">
                <a:solidFill>
                  <a:srgbClr val="92D050"/>
                </a:solidFill>
              </a:rPr>
              <a:t>to wait for perfect models (</a:t>
            </a:r>
            <a:r>
              <a:rPr lang="en-GB" sz="1600" dirty="0" err="1">
                <a:solidFill>
                  <a:srgbClr val="92D050"/>
                </a:solidFill>
              </a:rPr>
              <a:t>IFoA</a:t>
            </a:r>
            <a:r>
              <a:rPr lang="en-GB" sz="1600" dirty="0">
                <a:solidFill>
                  <a:srgbClr val="92D050"/>
                </a:solidFill>
              </a:rPr>
              <a:t>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2D050"/>
                </a:solidFill>
              </a:rPr>
              <a:t>Pensions (etc) have a role to play in addressing Net Zero and </a:t>
            </a:r>
            <a:r>
              <a:rPr lang="en-GB" sz="1600" dirty="0">
                <a:solidFill>
                  <a:srgbClr val="FFC000"/>
                </a:solidFill>
              </a:rPr>
              <a:t>investing for a world that beneficiaries would want to live in.</a:t>
            </a:r>
            <a:r>
              <a:rPr lang="en-GB" sz="1600" dirty="0">
                <a:solidFill>
                  <a:srgbClr val="92D050"/>
                </a:solidFill>
              </a:rPr>
              <a:t> (EEIST)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2D050"/>
                </a:solidFill>
              </a:rPr>
              <a:t>FS community encouraged to contemplate </a:t>
            </a:r>
            <a:r>
              <a:rPr lang="en-GB" sz="1600" dirty="0">
                <a:solidFill>
                  <a:srgbClr val="FFC000"/>
                </a:solidFill>
              </a:rPr>
              <a:t>“a ruin scenario of 100% GDP loss” </a:t>
            </a:r>
            <a:r>
              <a:rPr lang="en-GB" sz="1600" dirty="0">
                <a:solidFill>
                  <a:srgbClr val="92D050"/>
                </a:solidFill>
              </a:rPr>
              <a:t>(</a:t>
            </a:r>
            <a:r>
              <a:rPr lang="en-GB" sz="1600" dirty="0" err="1">
                <a:solidFill>
                  <a:srgbClr val="92D050"/>
                </a:solidFill>
              </a:rPr>
              <a:t>IFoA</a:t>
            </a:r>
            <a:r>
              <a:rPr lang="en-GB" sz="1600" dirty="0">
                <a:solidFill>
                  <a:srgbClr val="92D050"/>
                </a:solidFill>
              </a:rPr>
              <a:t>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89C648-08D2-B917-644E-856ACC1FA2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7225" y="2347246"/>
            <a:ext cx="615349" cy="279377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F3183D-4B43-B1B0-ACC6-A2ADAF1474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42" y="242107"/>
            <a:ext cx="574943" cy="52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03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C12A45-EB02-B75F-BF68-D11F34D3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00" y="540095"/>
            <a:ext cx="4045200" cy="14823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Institute of Actuaries</a:t>
            </a:r>
            <a:br>
              <a:rPr lang="en-GB" dirty="0"/>
            </a:br>
            <a:r>
              <a:rPr lang="en-GB" sz="2700" dirty="0"/>
              <a:t>March 2024</a:t>
            </a:r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6B31320-2B75-7434-EF9F-76563E93A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500" y="2119157"/>
            <a:ext cx="4184192" cy="2668339"/>
          </a:xfrm>
        </p:spPr>
        <p:txBody>
          <a:bodyPr>
            <a:normAutofit fontScale="92500"/>
          </a:bodyPr>
          <a:lstStyle/>
          <a:p>
            <a:pPr algn="l"/>
            <a:r>
              <a:rPr lang="en-GB" sz="2400" dirty="0">
                <a:solidFill>
                  <a:srgbClr val="FFC000"/>
                </a:solidFill>
              </a:rPr>
              <a:t>Climate Scorpion – </a:t>
            </a:r>
            <a:r>
              <a:rPr lang="en-GB" sz="2400" dirty="0">
                <a:solidFill>
                  <a:srgbClr val="92D050"/>
                </a:solidFill>
              </a:rPr>
              <a:t>focus on tail risk (‘unlikely but significant’)</a:t>
            </a:r>
          </a:p>
          <a:p>
            <a:pPr algn="l"/>
            <a:r>
              <a:rPr lang="en-GB" sz="2400" dirty="0">
                <a:solidFill>
                  <a:srgbClr val="92D050"/>
                </a:solidFill>
              </a:rPr>
              <a:t>Need to apply an </a:t>
            </a:r>
            <a:r>
              <a:rPr lang="en-GB" sz="2400" dirty="0">
                <a:solidFill>
                  <a:srgbClr val="FFC000"/>
                </a:solidFill>
              </a:rPr>
              <a:t>‘actuarial approach’ </a:t>
            </a:r>
            <a:r>
              <a:rPr lang="en-GB" sz="2400" dirty="0">
                <a:solidFill>
                  <a:srgbClr val="A4CB60"/>
                </a:solidFill>
              </a:rPr>
              <a:t>ie</a:t>
            </a:r>
            <a:r>
              <a:rPr lang="en-GB" sz="2400" dirty="0">
                <a:solidFill>
                  <a:srgbClr val="FFC000"/>
                </a:solidFill>
              </a:rPr>
              <a:t> </a:t>
            </a:r>
            <a:r>
              <a:rPr lang="en-GB" sz="2400" dirty="0">
                <a:solidFill>
                  <a:srgbClr val="92D050"/>
                </a:solidFill>
              </a:rPr>
              <a:t>consider range of scenarios - including ruin</a:t>
            </a:r>
          </a:p>
          <a:p>
            <a:pPr algn="l"/>
            <a:r>
              <a:rPr lang="en-GB" sz="2400" dirty="0">
                <a:solidFill>
                  <a:srgbClr val="92D050"/>
                </a:solidFill>
              </a:rPr>
              <a:t> ‘</a:t>
            </a:r>
            <a:r>
              <a:rPr lang="en-GB" sz="2400" dirty="0">
                <a:solidFill>
                  <a:srgbClr val="FFC000"/>
                </a:solidFill>
              </a:rPr>
              <a:t>Planetary Solvency’ </a:t>
            </a:r>
            <a:r>
              <a:rPr lang="en-GB" sz="2400" dirty="0">
                <a:solidFill>
                  <a:srgbClr val="92D050"/>
                </a:solidFill>
              </a:rPr>
              <a:t>– focus on  nature and climate together </a:t>
            </a:r>
          </a:p>
          <a:p>
            <a:endParaRPr lang="en-GB" sz="2400" dirty="0">
              <a:solidFill>
                <a:srgbClr val="92D050"/>
              </a:solidFill>
            </a:endParaRP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E3674E-D6D9-1CD1-C70A-F2B2A26AFAD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6A4CB-6192-19D8-50FF-E8FB2843D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920" y="-125"/>
            <a:ext cx="39895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66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553A-23FF-9A64-3076-B1574306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583" y="614629"/>
            <a:ext cx="5552501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			</a:t>
            </a:r>
            <a:r>
              <a:rPr lang="en-GB" sz="2800" b="1" dirty="0">
                <a:solidFill>
                  <a:srgbClr val="FFC000"/>
                </a:solidFill>
              </a:rPr>
              <a:t> </a:t>
            </a:r>
            <a:r>
              <a:rPr lang="en-GB" sz="6700" b="1" dirty="0">
                <a:solidFill>
                  <a:srgbClr val="FFC000"/>
                </a:solidFill>
              </a:rPr>
              <a:t>2</a:t>
            </a:r>
            <a:br>
              <a:rPr lang="en-GB" sz="6700" b="1" dirty="0">
                <a:solidFill>
                  <a:srgbClr val="FFC000"/>
                </a:solidFill>
              </a:rPr>
            </a:br>
            <a:endParaRPr lang="en-GB" sz="6700" b="1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55419-0670-A7A8-A596-364F3DF9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7152" y="2049254"/>
            <a:ext cx="7029393" cy="34164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C000"/>
                </a:solidFill>
              </a:rPr>
              <a:t>Clients’</a:t>
            </a:r>
            <a:r>
              <a:rPr lang="en-GB" sz="3200" dirty="0"/>
              <a:t> views matter </a:t>
            </a:r>
          </a:p>
          <a:p>
            <a:pPr marL="114300" indent="0">
              <a:buNone/>
            </a:pPr>
            <a:r>
              <a:rPr lang="en-GB" sz="3200" dirty="0"/>
              <a:t>(spot the gap)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AE06-E041-318A-3FED-BF5EA1F906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612612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01DE4-E760-E65C-EE0B-AFEDEEC91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A018BF-C20A-D2BE-3FD5-F63F6090C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  <a:latin typeface="+mj-lt"/>
              </a:rPr>
              <a:t>FCA recognises </a:t>
            </a:r>
            <a:r>
              <a:rPr lang="en-GB" sz="2800" b="1" dirty="0">
                <a:solidFill>
                  <a:srgbClr val="FFC000"/>
                </a:solidFill>
                <a:latin typeface="+mj-lt"/>
              </a:rPr>
              <a:t>mismatch</a:t>
            </a:r>
            <a:br>
              <a:rPr lang="en-GB" sz="2800" b="1" dirty="0">
                <a:solidFill>
                  <a:srgbClr val="FFC000"/>
                </a:solidFill>
                <a:latin typeface="+mj-lt"/>
              </a:rPr>
            </a:br>
            <a:r>
              <a:rPr lang="en-GB" sz="2000" dirty="0">
                <a:solidFill>
                  <a:srgbClr val="92D050"/>
                </a:solidFill>
                <a:latin typeface="+mj-lt"/>
              </a:rPr>
              <a:t>FCA Financial Lives Survey 2022</a:t>
            </a:r>
            <a:br>
              <a:rPr lang="en-GB" sz="2200" dirty="0">
                <a:solidFill>
                  <a:schemeClr val="bg1"/>
                </a:solidFill>
                <a:latin typeface="+mj-lt"/>
              </a:rPr>
            </a:br>
            <a:endParaRPr lang="en-GB" dirty="0">
              <a:latin typeface="+mj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797E8F-B52C-2106-5313-35FFBC4FD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0161" y="1609876"/>
            <a:ext cx="3291839" cy="2810240"/>
          </a:xfrm>
          <a:solidFill>
            <a:srgbClr val="005E68"/>
          </a:solidFill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endParaRPr lang="en-GB" sz="1100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GB" sz="1800" kern="100" dirty="0">
                <a:solidFill>
                  <a:srgbClr val="92D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‘…</a:t>
            </a:r>
            <a:r>
              <a:rPr lang="en-GB" sz="1900" kern="100" dirty="0">
                <a:solidFill>
                  <a:srgbClr val="92D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 May 2022 79% of consumers think businesses have a wider social responsibility than simply to make a profit</a:t>
            </a:r>
            <a:r>
              <a:rPr lang="en-GB" sz="1900" kern="100" dirty="0">
                <a:solidFill>
                  <a:srgbClr val="92D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.’</a:t>
            </a:r>
            <a:endParaRPr lang="en-GB" sz="2000" dirty="0">
              <a:solidFill>
                <a:schemeClr val="bg1"/>
              </a:solidFill>
              <a:latin typeface="+mj-lt"/>
            </a:endParaRPr>
          </a:p>
          <a:p>
            <a:endParaRPr lang="en-GB" sz="2000" dirty="0">
              <a:solidFill>
                <a:schemeClr val="bg1"/>
              </a:solidFill>
              <a:latin typeface="+mj-lt"/>
            </a:endParaRPr>
          </a:p>
          <a:p>
            <a:pPr marL="114300" indent="0">
              <a:buNone/>
            </a:pPr>
            <a:r>
              <a:rPr lang="en-GB" sz="1300" u="sng" dirty="0">
                <a:solidFill>
                  <a:srgbClr val="AECEE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https://www.fca.org.uk/publication/financial-lives/fls-2022-consumer-investments-financial-advice.pdf</a:t>
            </a:r>
            <a:endParaRPr lang="en-GB" sz="1900" kern="1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100" u="sng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B2E98981-6EF6-F9C6-3E17-D4C3D390A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6" t="1170" r="3155"/>
          <a:stretch/>
        </p:blipFill>
        <p:spPr>
          <a:xfrm>
            <a:off x="4572000" y="1422521"/>
            <a:ext cx="4260300" cy="31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02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C7D20-E6AC-921B-5222-04A00464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012" y="311899"/>
            <a:ext cx="7178760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92D050"/>
                </a:solidFill>
              </a:rPr>
              <a:t>Office of National Statistics (ONS), Q4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6A8FD-6D8A-24F8-D0BE-717C764E3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7713" y="1251713"/>
            <a:ext cx="7283269" cy="3416400"/>
          </a:xfrm>
        </p:spPr>
        <p:txBody>
          <a:bodyPr>
            <a:normAutofit fontScale="62500" lnSpcReduction="20000"/>
          </a:bodyPr>
          <a:lstStyle/>
          <a:p>
            <a:r>
              <a:rPr lang="en-GB" sz="22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When asked about a range of issues, </a:t>
            </a:r>
            <a:r>
              <a:rPr lang="en-GB" sz="22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climate change was the second biggest concern </a:t>
            </a:r>
            <a:r>
              <a:rPr lang="en-GB" sz="22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facing adults in Great Britain (74%), with the rising cost of living being the main concern (79%).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200" b="1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2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Around three in four adults (74%) reported feeling (very or somewhat) worried about climate change</a:t>
            </a:r>
            <a:r>
              <a:rPr lang="en-GB" sz="22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; the latest estimate is similar compared with the percentage who said they felt worried (75%) around a year ago.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200" b="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2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Around 1 in 10 people (9%) felt </a:t>
            </a:r>
            <a:r>
              <a:rPr lang="en-GB" sz="2200" b="1" i="0" u="sng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un</a:t>
            </a:r>
            <a:r>
              <a:rPr lang="en-GB" sz="22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worried </a:t>
            </a:r>
            <a:r>
              <a:rPr lang="en-GB" sz="22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(somewhat unworried or not at all worried) about climate change, higher than a year ago when it was 6%, and around one in five (17%) said they were neither worried nor unworried.</a:t>
            </a:r>
          </a:p>
          <a:p>
            <a:pPr marL="114300" indent="0" algn="l">
              <a:buNone/>
            </a:pPr>
            <a:endParaRPr lang="en-GB" sz="2200" b="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323132"/>
              </a:solidFill>
              <a:latin typeface="open sans" panose="020B0606030504020204" pitchFamily="34" charset="0"/>
            </a:endParaRPr>
          </a:p>
          <a:p>
            <a:pPr marL="114300" indent="0" algn="l">
              <a:buNone/>
            </a:pPr>
            <a:endParaRPr lang="en-GB" sz="1500" b="0" i="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marL="114300" indent="0" algn="l">
              <a:buNone/>
            </a:pPr>
            <a:r>
              <a:rPr lang="en-GB" sz="15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https://www.ons.gov.uk/peoplepopulationandcommunity/wellbeing/articles/worriesaboutclimatechangegreatbritain/septembertooctober2022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1373C7-A195-4D54-F9BF-520210E6A263}"/>
              </a:ext>
            </a:extLst>
          </p:cNvPr>
          <p:cNvSpPr txBox="1"/>
          <p:nvPr/>
        </p:nvSpPr>
        <p:spPr>
          <a:xfrm>
            <a:off x="2306473" y="4465320"/>
            <a:ext cx="2265527" cy="307777"/>
          </a:xfrm>
          <a:prstGeom prst="rect">
            <a:avLst/>
          </a:prstGeom>
          <a:solidFill>
            <a:srgbClr val="AECEEC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Requires shift in narrative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DC1A8E-8F29-52EF-EA70-8C0CC9BDDC4B}"/>
              </a:ext>
            </a:extLst>
          </p:cNvPr>
          <p:cNvSpPr/>
          <p:nvPr/>
        </p:nvSpPr>
        <p:spPr>
          <a:xfrm>
            <a:off x="1662490" y="2087061"/>
            <a:ext cx="3276858" cy="392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46D811-0805-30EB-968C-98FFFBC2C9D1}"/>
              </a:ext>
            </a:extLst>
          </p:cNvPr>
          <p:cNvSpPr/>
          <p:nvPr/>
        </p:nvSpPr>
        <p:spPr>
          <a:xfrm>
            <a:off x="6885295" y="1306304"/>
            <a:ext cx="1569492" cy="2879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F94E27-96B6-C3E1-52AF-FB537FC6D840}"/>
              </a:ext>
            </a:extLst>
          </p:cNvPr>
          <p:cNvSpPr/>
          <p:nvPr/>
        </p:nvSpPr>
        <p:spPr>
          <a:xfrm>
            <a:off x="3485974" y="2869973"/>
            <a:ext cx="1541418" cy="392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15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553A-23FF-9A64-3076-B1574306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186" y="443867"/>
            <a:ext cx="5228556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		</a:t>
            </a:r>
            <a:r>
              <a:rPr lang="en-GB" sz="6700" b="1" dirty="0">
                <a:solidFill>
                  <a:srgbClr val="FFC000"/>
                </a:solidFill>
              </a:rPr>
              <a:t>3</a:t>
            </a:r>
            <a:br>
              <a:rPr lang="en-GB" sz="6700" b="1" dirty="0">
                <a:solidFill>
                  <a:srgbClr val="FFC000"/>
                </a:solidFill>
              </a:rPr>
            </a:br>
            <a:endParaRPr lang="en-GB" sz="6700" b="1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55419-0670-A7A8-A596-364F3DF9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6733" y="1805891"/>
            <a:ext cx="5010533" cy="2664379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FFC000"/>
                </a:solidFill>
              </a:rPr>
              <a:t>Market </a:t>
            </a:r>
            <a:r>
              <a:rPr lang="en-GB" sz="2000" dirty="0"/>
              <a:t>….Fund </a:t>
            </a:r>
            <a:r>
              <a:rPr lang="en-GB" sz="2000" b="1" dirty="0"/>
              <a:t>strategies</a:t>
            </a:r>
            <a:r>
              <a:rPr lang="en-GB" sz="2000" dirty="0"/>
              <a:t> vary – and that’s ok!</a:t>
            </a:r>
          </a:p>
          <a:p>
            <a:endParaRPr lang="en-GB" sz="2000" dirty="0"/>
          </a:p>
          <a:p>
            <a:r>
              <a:rPr lang="en-GB" sz="2000" dirty="0"/>
              <a:t>(Advisers Sustainability Group set up to help deal with this)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AE06-E041-318A-3FED-BF5EA1F906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496048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7629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7D42DF-1200-BFD2-1DEA-A1593A961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ABF25B-2425-2CD5-6272-E75F72E4D0D8}"/>
              </a:ext>
            </a:extLst>
          </p:cNvPr>
          <p:cNvSpPr/>
          <p:nvPr/>
        </p:nvSpPr>
        <p:spPr>
          <a:xfrm>
            <a:off x="1210824" y="4458180"/>
            <a:ext cx="5820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buClrTx/>
              <a:defRPr/>
            </a:pPr>
            <a:r>
              <a:rPr lang="en-GB" sz="24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‘Complementing not competing’ </a:t>
            </a: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99CCC193-48FD-0138-7F3F-15B99C570C24}"/>
              </a:ext>
            </a:extLst>
          </p:cNvPr>
          <p:cNvSpPr/>
          <p:nvPr/>
        </p:nvSpPr>
        <p:spPr>
          <a:xfrm rot="16200000">
            <a:off x="6451706" y="1973112"/>
            <a:ext cx="663822" cy="1129843"/>
          </a:xfrm>
          <a:custGeom>
            <a:avLst/>
            <a:gdLst>
              <a:gd name="connsiteX0" fmla="*/ 0 w 906007"/>
              <a:gd name="connsiteY0" fmla="*/ 151004 h 1602758"/>
              <a:gd name="connsiteX1" fmla="*/ 151004 w 906007"/>
              <a:gd name="connsiteY1" fmla="*/ 0 h 1602758"/>
              <a:gd name="connsiteX2" fmla="*/ 755003 w 906007"/>
              <a:gd name="connsiteY2" fmla="*/ 0 h 1602758"/>
              <a:gd name="connsiteX3" fmla="*/ 906007 w 906007"/>
              <a:gd name="connsiteY3" fmla="*/ 151004 h 1602758"/>
              <a:gd name="connsiteX4" fmla="*/ 906007 w 906007"/>
              <a:gd name="connsiteY4" fmla="*/ 1451754 h 1602758"/>
              <a:gd name="connsiteX5" fmla="*/ 755003 w 906007"/>
              <a:gd name="connsiteY5" fmla="*/ 1602758 h 1602758"/>
              <a:gd name="connsiteX6" fmla="*/ 151004 w 906007"/>
              <a:gd name="connsiteY6" fmla="*/ 1602758 h 1602758"/>
              <a:gd name="connsiteX7" fmla="*/ 0 w 906007"/>
              <a:gd name="connsiteY7" fmla="*/ 1451754 h 1602758"/>
              <a:gd name="connsiteX8" fmla="*/ 0 w 906007"/>
              <a:gd name="connsiteY8" fmla="*/ 151004 h 160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6007" h="1602758">
                <a:moveTo>
                  <a:pt x="0" y="151004"/>
                </a:moveTo>
                <a:cubicBezTo>
                  <a:pt x="0" y="67607"/>
                  <a:pt x="67607" y="0"/>
                  <a:pt x="151004" y="0"/>
                </a:cubicBezTo>
                <a:lnTo>
                  <a:pt x="755003" y="0"/>
                </a:lnTo>
                <a:cubicBezTo>
                  <a:pt x="838400" y="0"/>
                  <a:pt x="906007" y="67607"/>
                  <a:pt x="906007" y="151004"/>
                </a:cubicBezTo>
                <a:lnTo>
                  <a:pt x="906007" y="1451754"/>
                </a:lnTo>
                <a:cubicBezTo>
                  <a:pt x="906007" y="1535151"/>
                  <a:pt x="838400" y="1602758"/>
                  <a:pt x="755003" y="1602758"/>
                </a:cubicBezTo>
                <a:lnTo>
                  <a:pt x="151004" y="1602758"/>
                </a:lnTo>
                <a:cubicBezTo>
                  <a:pt x="67607" y="1602758"/>
                  <a:pt x="0" y="1535151"/>
                  <a:pt x="0" y="1451754"/>
                </a:cubicBezTo>
                <a:lnTo>
                  <a:pt x="0" y="1510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59168" tIns="59168" rIns="59168" bIns="59168" numCol="1" spcCol="1270" anchor="ctr" anchorCtr="0">
            <a:no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en-US" sz="9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Climate Risk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2C21057A-4F38-B216-2B22-BE131127C37A}"/>
              </a:ext>
            </a:extLst>
          </p:cNvPr>
          <p:cNvSpPr txBox="1">
            <a:spLocks/>
          </p:cNvSpPr>
          <p:nvPr/>
        </p:nvSpPr>
        <p:spPr>
          <a:xfrm>
            <a:off x="594068" y="504809"/>
            <a:ext cx="7321025" cy="8227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buClrTx/>
              <a:defRPr/>
            </a:pPr>
            <a:r>
              <a:rPr lang="en-GB" sz="9600" cap="none" dirty="0">
                <a:solidFill>
                  <a:schemeClr val="accent6">
                    <a:lumMod val="75000"/>
                  </a:schemeClr>
                </a:solidFill>
              </a:rPr>
              <a:t>The ‘market mosaic’ has evolved and diversified over time… </a:t>
            </a:r>
          </a:p>
          <a:p>
            <a:pPr algn="l">
              <a:lnSpc>
                <a:spcPct val="100000"/>
              </a:lnSpc>
              <a:buClrTx/>
              <a:defRPr/>
            </a:pPr>
            <a:endParaRPr lang="en-GB" sz="3975" cap="none" dirty="0">
              <a:solidFill>
                <a:schemeClr val="accent6">
                  <a:lumMod val="75000"/>
                </a:schemeClr>
              </a:solidFill>
            </a:endParaRPr>
          </a:p>
          <a:p>
            <a:pPr algn="l">
              <a:lnSpc>
                <a:spcPct val="100000"/>
              </a:lnSpc>
              <a:buClrTx/>
              <a:defRPr/>
            </a:pPr>
            <a:endParaRPr lang="en-GB" sz="2400" b="1" cap="none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DDE1B1-68B4-325B-13DC-559E8CBBF76C}"/>
              </a:ext>
            </a:extLst>
          </p:cNvPr>
          <p:cNvGrpSpPr/>
          <p:nvPr/>
        </p:nvGrpSpPr>
        <p:grpSpPr>
          <a:xfrm>
            <a:off x="725381" y="1271484"/>
            <a:ext cx="7639062" cy="3367207"/>
            <a:chOff x="483323" y="771671"/>
            <a:chExt cx="8529635" cy="2596076"/>
          </a:xfrm>
          <a:solidFill>
            <a:srgbClr val="00B0F0"/>
          </a:solidFill>
        </p:grpSpPr>
        <p:sp>
          <p:nvSpPr>
            <p:cNvPr id="19" name="Right Arrow 5">
              <a:extLst>
                <a:ext uri="{FF2B5EF4-FFF2-40B4-BE49-F238E27FC236}">
                  <a16:creationId xmlns:a16="http://schemas.microsoft.com/office/drawing/2014/main" id="{CD0961B2-FF52-E5F3-11F9-095876377725}"/>
                </a:ext>
              </a:extLst>
            </p:cNvPr>
            <p:cNvSpPr/>
            <p:nvPr/>
          </p:nvSpPr>
          <p:spPr>
            <a:xfrm>
              <a:off x="483323" y="771671"/>
              <a:ext cx="8529635" cy="2596076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defTabSz="342900">
                <a:buClrTx/>
                <a:defRPr/>
              </a:pPr>
              <a:endParaRPr lang="en-GB" sz="135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w Cen MT" panose="020B0602020104020603"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5B1DDEE0-2F18-7FDB-1818-CD58748849C7}"/>
                </a:ext>
              </a:extLst>
            </p:cNvPr>
            <p:cNvSpPr/>
            <p:nvPr/>
          </p:nvSpPr>
          <p:spPr>
            <a:xfrm rot="16200000">
              <a:off x="748530" y="1816431"/>
              <a:ext cx="978528" cy="1490033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Ethical Screening</a:t>
              </a:r>
              <a:endParaRPr lang="en-US" sz="900" kern="1200" dirty="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4DE2BE3-5394-5927-18FA-B2E5D51C26D8}"/>
                </a:ext>
              </a:extLst>
            </p:cNvPr>
            <p:cNvSpPr/>
            <p:nvPr/>
          </p:nvSpPr>
          <p:spPr>
            <a:xfrm rot="16200000">
              <a:off x="1328044" y="782315"/>
              <a:ext cx="921166" cy="1570450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Environmental</a:t>
              </a:r>
              <a:r>
                <a:rPr lang="en-US" sz="9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 </a:t>
              </a: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202C93F-FA46-8496-7C56-693399D0681C}"/>
                </a:ext>
              </a:extLst>
            </p:cNvPr>
            <p:cNvSpPr/>
            <p:nvPr/>
          </p:nvSpPr>
          <p:spPr>
            <a:xfrm rot="16200000">
              <a:off x="2381805" y="1755786"/>
              <a:ext cx="946881" cy="1570448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Sustainability</a:t>
              </a:r>
              <a:endParaRPr lang="en-US" sz="9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endParaRPr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08953CD9-2D6D-C2B0-2879-EE4F5ECAABF9}"/>
                </a:ext>
              </a:extLst>
            </p:cNvPr>
            <p:cNvSpPr/>
            <p:nvPr/>
          </p:nvSpPr>
          <p:spPr>
            <a:xfrm rot="16200000">
              <a:off x="2952680" y="832477"/>
              <a:ext cx="887335" cy="1469809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Clean Tech</a:t>
              </a:r>
              <a:endParaRPr lang="en-US" sz="9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6C19A2C2-642D-F0E2-DFF6-CA75465A6456}"/>
                </a:ext>
              </a:extLst>
            </p:cNvPr>
            <p:cNvSpPr/>
            <p:nvPr/>
          </p:nvSpPr>
          <p:spPr>
            <a:xfrm rot="16200000">
              <a:off x="3997712" y="1826544"/>
              <a:ext cx="978528" cy="1469807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Engagement / Stewardship</a:t>
              </a:r>
              <a:endParaRPr lang="en-US" sz="9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CD10248F-89A2-4E2F-A458-043D16A20B4C}"/>
                </a:ext>
              </a:extLst>
            </p:cNvPr>
            <p:cNvSpPr/>
            <p:nvPr/>
          </p:nvSpPr>
          <p:spPr>
            <a:xfrm rot="16200000">
              <a:off x="4493631" y="840688"/>
              <a:ext cx="887335" cy="1469807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ESG Integration</a:t>
              </a:r>
              <a:endParaRPr lang="en-US" sz="9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607F39F-CDEA-112A-DC99-C07C141C152C}"/>
                </a:ext>
              </a:extLst>
            </p:cNvPr>
            <p:cNvSpPr/>
            <p:nvPr/>
          </p:nvSpPr>
          <p:spPr>
            <a:xfrm rot="16200000">
              <a:off x="5603805" y="1792237"/>
              <a:ext cx="955841" cy="1561110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Responsible Ownership</a:t>
              </a: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D4540E26-90B5-7E55-C09B-EBABBFD21C38}"/>
                </a:ext>
              </a:extLst>
            </p:cNvPr>
            <p:cNvSpPr/>
            <p:nvPr/>
          </p:nvSpPr>
          <p:spPr>
            <a:xfrm rot="16200000">
              <a:off x="6038219" y="853499"/>
              <a:ext cx="912961" cy="1469808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Climate Risk</a:t>
              </a:r>
              <a:endParaRPr lang="en-US" sz="9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endParaRPr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A79329DF-3AD9-9F9A-2C7E-CA441B0274D8}"/>
                </a:ext>
              </a:extLst>
            </p:cNvPr>
            <p:cNvSpPr/>
            <p:nvPr/>
          </p:nvSpPr>
          <p:spPr>
            <a:xfrm rot="16200000">
              <a:off x="7191844" y="1824513"/>
              <a:ext cx="969267" cy="1469808"/>
            </a:xfrm>
            <a:custGeom>
              <a:avLst/>
              <a:gdLst>
                <a:gd name="connsiteX0" fmla="*/ 0 w 906007"/>
                <a:gd name="connsiteY0" fmla="*/ 151004 h 1602758"/>
                <a:gd name="connsiteX1" fmla="*/ 151004 w 906007"/>
                <a:gd name="connsiteY1" fmla="*/ 0 h 1602758"/>
                <a:gd name="connsiteX2" fmla="*/ 755003 w 906007"/>
                <a:gd name="connsiteY2" fmla="*/ 0 h 1602758"/>
                <a:gd name="connsiteX3" fmla="*/ 906007 w 906007"/>
                <a:gd name="connsiteY3" fmla="*/ 151004 h 1602758"/>
                <a:gd name="connsiteX4" fmla="*/ 906007 w 906007"/>
                <a:gd name="connsiteY4" fmla="*/ 1451754 h 1602758"/>
                <a:gd name="connsiteX5" fmla="*/ 755003 w 906007"/>
                <a:gd name="connsiteY5" fmla="*/ 1602758 h 1602758"/>
                <a:gd name="connsiteX6" fmla="*/ 151004 w 906007"/>
                <a:gd name="connsiteY6" fmla="*/ 1602758 h 1602758"/>
                <a:gd name="connsiteX7" fmla="*/ 0 w 906007"/>
                <a:gd name="connsiteY7" fmla="*/ 1451754 h 1602758"/>
                <a:gd name="connsiteX8" fmla="*/ 0 w 906007"/>
                <a:gd name="connsiteY8" fmla="*/ 151004 h 160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07" h="1602758">
                  <a:moveTo>
                    <a:pt x="0" y="151004"/>
                  </a:moveTo>
                  <a:cubicBezTo>
                    <a:pt x="0" y="67607"/>
                    <a:pt x="67607" y="0"/>
                    <a:pt x="151004" y="0"/>
                  </a:cubicBezTo>
                  <a:lnTo>
                    <a:pt x="755003" y="0"/>
                  </a:lnTo>
                  <a:cubicBezTo>
                    <a:pt x="838400" y="0"/>
                    <a:pt x="906007" y="67607"/>
                    <a:pt x="906007" y="151004"/>
                  </a:cubicBezTo>
                  <a:lnTo>
                    <a:pt x="906007" y="1451754"/>
                  </a:lnTo>
                  <a:cubicBezTo>
                    <a:pt x="906007" y="1535151"/>
                    <a:pt x="838400" y="1602758"/>
                    <a:pt x="755003" y="1602758"/>
                  </a:cubicBezTo>
                  <a:lnTo>
                    <a:pt x="151004" y="1602758"/>
                  </a:lnTo>
                  <a:cubicBezTo>
                    <a:pt x="67607" y="1602758"/>
                    <a:pt x="0" y="1535151"/>
                    <a:pt x="0" y="1451754"/>
                  </a:cubicBezTo>
                  <a:lnTo>
                    <a:pt x="0" y="15100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" wrap="square" lIns="59168" tIns="59168" rIns="59168" bIns="59168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n-US" sz="1200" kern="12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Gill Sans MT" panose="020B0502020104020203"/>
                </a:rPr>
                <a:t>(Social) Impact</a:t>
              </a:r>
              <a:endParaRPr lang="en-US" sz="9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endParaRPr>
            </a:p>
          </p:txBody>
        </p:sp>
      </p:grpSp>
      <p:sp>
        <p:nvSpPr>
          <p:cNvPr id="29" name="Freeform 14">
            <a:extLst>
              <a:ext uri="{FF2B5EF4-FFF2-40B4-BE49-F238E27FC236}">
                <a16:creationId xmlns:a16="http://schemas.microsoft.com/office/drawing/2014/main" id="{3D5E4009-0DA3-4AA9-2639-0325556387E2}"/>
              </a:ext>
            </a:extLst>
          </p:cNvPr>
          <p:cNvSpPr/>
          <p:nvPr/>
        </p:nvSpPr>
        <p:spPr>
          <a:xfrm rot="16200000">
            <a:off x="6903214" y="1700538"/>
            <a:ext cx="1140260" cy="1274031"/>
          </a:xfrm>
          <a:custGeom>
            <a:avLst/>
            <a:gdLst>
              <a:gd name="connsiteX0" fmla="*/ 0 w 906007"/>
              <a:gd name="connsiteY0" fmla="*/ 151004 h 1602758"/>
              <a:gd name="connsiteX1" fmla="*/ 151004 w 906007"/>
              <a:gd name="connsiteY1" fmla="*/ 0 h 1602758"/>
              <a:gd name="connsiteX2" fmla="*/ 755003 w 906007"/>
              <a:gd name="connsiteY2" fmla="*/ 0 h 1602758"/>
              <a:gd name="connsiteX3" fmla="*/ 906007 w 906007"/>
              <a:gd name="connsiteY3" fmla="*/ 151004 h 1602758"/>
              <a:gd name="connsiteX4" fmla="*/ 906007 w 906007"/>
              <a:gd name="connsiteY4" fmla="*/ 1451754 h 1602758"/>
              <a:gd name="connsiteX5" fmla="*/ 755003 w 906007"/>
              <a:gd name="connsiteY5" fmla="*/ 1602758 h 1602758"/>
              <a:gd name="connsiteX6" fmla="*/ 151004 w 906007"/>
              <a:gd name="connsiteY6" fmla="*/ 1602758 h 1602758"/>
              <a:gd name="connsiteX7" fmla="*/ 0 w 906007"/>
              <a:gd name="connsiteY7" fmla="*/ 1451754 h 1602758"/>
              <a:gd name="connsiteX8" fmla="*/ 0 w 906007"/>
              <a:gd name="connsiteY8" fmla="*/ 151004 h 160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6007" h="1602758">
                <a:moveTo>
                  <a:pt x="0" y="151004"/>
                </a:moveTo>
                <a:cubicBezTo>
                  <a:pt x="0" y="67607"/>
                  <a:pt x="67607" y="0"/>
                  <a:pt x="151004" y="0"/>
                </a:cubicBezTo>
                <a:lnTo>
                  <a:pt x="755003" y="0"/>
                </a:lnTo>
                <a:cubicBezTo>
                  <a:pt x="838400" y="0"/>
                  <a:pt x="906007" y="67607"/>
                  <a:pt x="906007" y="151004"/>
                </a:cubicBezTo>
                <a:lnTo>
                  <a:pt x="906007" y="1451754"/>
                </a:lnTo>
                <a:cubicBezTo>
                  <a:pt x="906007" y="1535151"/>
                  <a:pt x="838400" y="1602758"/>
                  <a:pt x="755003" y="1602758"/>
                </a:cubicBezTo>
                <a:lnTo>
                  <a:pt x="151004" y="1602758"/>
                </a:lnTo>
                <a:cubicBezTo>
                  <a:pt x="67607" y="1602758"/>
                  <a:pt x="0" y="1535151"/>
                  <a:pt x="0" y="1451754"/>
                </a:cubicBezTo>
                <a:lnTo>
                  <a:pt x="0" y="1510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59168" tIns="59168" rIns="59168" bIns="59168" numCol="1" spcCol="1270" anchor="ctr" anchorCtr="0">
            <a:no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defRPr/>
            </a:pPr>
            <a:r>
              <a:rPr lang="en-US" sz="12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/>
              </a:rPr>
              <a:t>Sustainable Finance</a:t>
            </a:r>
            <a:endParaRPr lang="en-US" sz="9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Gill Sans MT" panose="020B0502020104020203"/>
            </a:endParaRPr>
          </a:p>
        </p:txBody>
      </p:sp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1A4E56-A367-7E32-1F1A-1E9EAC8208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42" y="242107"/>
            <a:ext cx="574943" cy="52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73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BFC8-FC8A-10BE-9F1C-191657749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36122"/>
            <a:ext cx="8520600" cy="841800"/>
          </a:xfrm>
        </p:spPr>
        <p:txBody>
          <a:bodyPr>
            <a:normAutofit/>
          </a:bodyPr>
          <a:lstStyle/>
          <a:p>
            <a:r>
              <a:rPr lang="en-GB" b="1" dirty="0"/>
              <a:t> Fund strategy ‘mix &amp; match’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1D4BF-87AD-5CF7-577C-38C7EA9903E4}"/>
              </a:ext>
            </a:extLst>
          </p:cNvPr>
          <p:cNvSpPr txBox="1"/>
          <p:nvPr/>
        </p:nvSpPr>
        <p:spPr>
          <a:xfrm>
            <a:off x="3020727" y="926025"/>
            <a:ext cx="539524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4.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Issues 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	Environmental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	Social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	Governance 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	Ethical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3.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Approaches 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	Avoid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	Support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dirty="0">
                <a:solidFill>
                  <a:schemeClr val="bg1"/>
                </a:solidFill>
              </a:rPr>
              <a:t>	Engage (stewardship)</a:t>
            </a:r>
          </a:p>
          <a:p>
            <a:r>
              <a:rPr lang="en-GB" sz="1600" b="1" dirty="0">
                <a:solidFill>
                  <a:schemeClr val="bg1"/>
                </a:solidFill>
              </a:rPr>
              <a:t>2.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Real world ‘intended outcomes’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kern="1200" dirty="0">
                <a:solidFill>
                  <a:schemeClr val="bg1"/>
                </a:solidFill>
              </a:rPr>
              <a:t>	Invest to grow ‘solutions’ 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600" kern="1200" dirty="0">
                <a:solidFill>
                  <a:schemeClr val="bg1"/>
                </a:solidFill>
              </a:rPr>
              <a:t>	Encourage existing companies to transition </a:t>
            </a:r>
          </a:p>
          <a:p>
            <a:r>
              <a:rPr lang="en-GB" b="1" dirty="0">
                <a:solidFill>
                  <a:schemeClr val="bg1"/>
                </a:solidFill>
              </a:rPr>
              <a:t>1. 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Performance</a:t>
            </a:r>
          </a:p>
          <a:p>
            <a:pPr lvl="1"/>
            <a:r>
              <a:rPr lang="en-GB" sz="1600" dirty="0">
                <a:solidFill>
                  <a:schemeClr val="bg1"/>
                </a:solidFill>
              </a:rPr>
              <a:t>         These are investments…</a:t>
            </a:r>
          </a:p>
          <a:p>
            <a:pPr lvl="1" defTabSz="5334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D7A72E-6EAF-1878-52D8-57B977D86BE3}"/>
              </a:ext>
            </a:extLst>
          </p:cNvPr>
          <p:cNvSpPr txBox="1"/>
          <p:nvPr/>
        </p:nvSpPr>
        <p:spPr>
          <a:xfrm>
            <a:off x="1759788" y="1164929"/>
            <a:ext cx="653452" cy="33009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950" dirty="0">
                <a:solidFill>
                  <a:schemeClr val="accent5">
                    <a:lumMod val="50000"/>
                  </a:schemeClr>
                </a:solidFill>
              </a:rPr>
              <a:t>4 3 2 1</a:t>
            </a:r>
          </a:p>
          <a:p>
            <a:endParaRPr lang="en-GB" sz="105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553A-23FF-9A64-3076-B1574306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323" y="443867"/>
            <a:ext cx="5680419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			</a:t>
            </a:r>
            <a:r>
              <a:rPr lang="en-GB" sz="6700" b="1" dirty="0">
                <a:solidFill>
                  <a:srgbClr val="FFC000"/>
                </a:solidFill>
              </a:rPr>
              <a:t>4</a:t>
            </a:r>
            <a:br>
              <a:rPr lang="en-GB" b="1" dirty="0">
                <a:solidFill>
                  <a:srgbClr val="FFC000"/>
                </a:solidFill>
              </a:rPr>
            </a:br>
            <a:br>
              <a:rPr lang="en-GB" b="1" dirty="0">
                <a:solidFill>
                  <a:srgbClr val="FFC000"/>
                </a:solidFill>
              </a:rPr>
            </a:b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55419-0670-A7A8-A596-364F3DF9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20746" y="1727100"/>
            <a:ext cx="5960126" cy="3416400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Key concepts </a:t>
            </a:r>
            <a:r>
              <a:rPr lang="en-GB" sz="2800" dirty="0"/>
              <a:t>– to help you decode fund/portfolio information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AE06-E041-318A-3FED-BF5EA1F906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498969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BA8245-279D-4302-BDCC-D1E4ED9AB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AEB0C-CBA0-C4C0-B70B-4BE0FA8E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30" y="345029"/>
            <a:ext cx="7511500" cy="572700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00B0F0"/>
                </a:solidFill>
              </a:rPr>
              <a:t>a) Issues overlap (interconnected)</a:t>
            </a:r>
            <a:br>
              <a:rPr lang="en-GB" dirty="0">
                <a:solidFill>
                  <a:srgbClr val="FFC000"/>
                </a:solidFill>
              </a:rPr>
            </a:br>
            <a:br>
              <a:rPr lang="en-GB" dirty="0">
                <a:solidFill>
                  <a:srgbClr val="FFC000"/>
                </a:solidFill>
              </a:rPr>
            </a:br>
            <a:r>
              <a:rPr lang="en-GB" dirty="0">
                <a:solidFill>
                  <a:srgbClr val="FFC000"/>
                </a:solidFill>
              </a:rPr>
              <a:t>Classify the following common fund policies - </a:t>
            </a:r>
            <a:br>
              <a:rPr lang="en-GB" dirty="0">
                <a:solidFill>
                  <a:srgbClr val="FFC000"/>
                </a:solidFill>
              </a:rPr>
            </a:br>
            <a:r>
              <a:rPr lang="en-GB" dirty="0">
                <a:solidFill>
                  <a:srgbClr val="FFC000"/>
                </a:solidFill>
              </a:rPr>
              <a:t>‘environmental’, ‘social’, ‘governance’ or ‘ethical’:</a:t>
            </a:r>
            <a:br>
              <a:rPr lang="en-GB" dirty="0">
                <a:solidFill>
                  <a:srgbClr val="FFC000"/>
                </a:solidFill>
              </a:rPr>
            </a:br>
            <a:br>
              <a:rPr lang="en-GB" dirty="0">
                <a:solidFill>
                  <a:srgbClr val="FFC000"/>
                </a:solidFill>
              </a:rPr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F8D7F-F180-1A0D-C5E4-E10C358B1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30" y="2306385"/>
            <a:ext cx="7398068" cy="3032372"/>
          </a:xfrm>
        </p:spPr>
        <p:txBody>
          <a:bodyPr>
            <a:normAutofit/>
          </a:bodyPr>
          <a:lstStyle/>
          <a:p>
            <a:pPr marL="457200" indent="-342900">
              <a:buFont typeface="+mj-lt"/>
              <a:buAutoNum type="arabicPeriod"/>
            </a:pPr>
            <a:r>
              <a:rPr lang="en-GB" dirty="0"/>
              <a:t>‘Excludes coal, oil and gas majors’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‘Excludes tobacco companies’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‘Cyber / digital security policy’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‘Fast fashion exclusion’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‘Responsible palm oil policy’ 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‘Invests in gilts/sovereigns’ (or similar)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347D0-DFC1-E0C6-41E2-29ECB3700E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87864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94008-24BE-5A5F-4AEA-AD6F42542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Mini biog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B82E7-C88F-AC71-1B39-1CCAA5FD7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0800" y="1152475"/>
            <a:ext cx="3956050" cy="3724324"/>
          </a:xfrm>
          <a:solidFill>
            <a:schemeClr val="accent5">
              <a:lumMod val="75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Specialised in ‘SRI’ since 1990’s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Set up own business 2010, launched Fund EcoMarket database 2011 – to help intermediaries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Share data with Fidelity &amp; ii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Work with eg Parmenion, PIMFA, RSMR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FCA DLAG member since 2021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Tech author BSI PAS 7342 (fund standard)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Vice chair Adviser Sustainability Group (industry working group set up by FCA Jan 2024)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PIMFA ESG Academy lead</a:t>
            </a: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PFS Sustainable Financial Advice panel member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Previously on not-for-profit UKSIF board (10y total)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… Former broker consultant,  SRI Marketing Manager at Friends Provident (1996-2008)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394F13-ED2F-E6B7-FD5A-09C1DA896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850" y="1152475"/>
            <a:ext cx="3006311" cy="372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67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A50994-F47D-B316-8982-EEF917BA1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EECD-49E3-4C54-0112-55D9BC5FB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78" y="543003"/>
            <a:ext cx="7719982" cy="572700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</a:rPr>
              <a:t>Describing issues as E/S or G is ‘Art and Science’</a:t>
            </a:r>
            <a:br>
              <a:rPr lang="en-GB" sz="3200" b="1" dirty="0">
                <a:solidFill>
                  <a:srgbClr val="00B0F0"/>
                </a:solidFill>
              </a:rPr>
            </a:br>
            <a:r>
              <a:rPr lang="en-GB" sz="1800" dirty="0">
                <a:solidFill>
                  <a:srgbClr val="00B0F0"/>
                </a:solidFill>
              </a:rPr>
              <a:t>(</a:t>
            </a:r>
            <a:r>
              <a:rPr lang="en-GB" sz="2000" dirty="0">
                <a:solidFill>
                  <a:srgbClr val="00B0F0"/>
                </a:solidFill>
              </a:rPr>
              <a:t>pretending otherwise can indicate low understanding)</a:t>
            </a:r>
            <a:br>
              <a:rPr lang="en-GB" sz="2400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62D86-595C-FD7E-2712-B28E16AA9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298" y="1680640"/>
            <a:ext cx="8130510" cy="3074239"/>
          </a:xfrm>
        </p:spPr>
        <p:txBody>
          <a:bodyPr>
            <a:normAutofit fontScale="92500" lnSpcReduction="10000"/>
          </a:bodyPr>
          <a:lstStyle/>
          <a:p>
            <a:pPr marL="457200" indent="-342900">
              <a:buFont typeface="+mj-lt"/>
              <a:buAutoNum type="arabicPeriod"/>
            </a:pPr>
            <a:r>
              <a:rPr lang="en-GB" dirty="0"/>
              <a:t>‘Excludes coal, oil and gas majors’   </a:t>
            </a:r>
            <a:r>
              <a:rPr lang="en-GB" dirty="0">
                <a:solidFill>
                  <a:srgbClr val="FFC000"/>
                </a:solidFill>
              </a:rPr>
              <a:t>(environmental – but also Social and Gov etc?)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‘Excludes tobacco companies’ </a:t>
            </a:r>
            <a:r>
              <a:rPr lang="en-GB" dirty="0">
                <a:solidFill>
                  <a:srgbClr val="FFC000"/>
                </a:solidFill>
              </a:rPr>
              <a:t>(ethical – and social)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‘Cyber / digital security  policy’ </a:t>
            </a:r>
            <a:r>
              <a:rPr lang="en-GB" dirty="0">
                <a:solidFill>
                  <a:srgbClr val="FFC000"/>
                </a:solidFill>
              </a:rPr>
              <a:t>(governance &amp; social)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‘Fast fashion exclusion’ </a:t>
            </a:r>
            <a:r>
              <a:rPr lang="en-GB" dirty="0">
                <a:solidFill>
                  <a:srgbClr val="FFC000"/>
                </a:solidFill>
              </a:rPr>
              <a:t>(social and environmental)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‘Responsible palm oil policy’ </a:t>
            </a:r>
            <a:r>
              <a:rPr lang="en-GB" dirty="0">
                <a:solidFill>
                  <a:srgbClr val="FFC000"/>
                </a:solidFill>
              </a:rPr>
              <a:t>(destruction of rainforest, abuse of indigenous people – but are the alternatives better or worse?)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‘Invests in gilts (or sovereigns)’  </a:t>
            </a:r>
            <a:r>
              <a:rPr lang="en-GB" dirty="0">
                <a:solidFill>
                  <a:srgbClr val="FFC000"/>
                </a:solidFill>
              </a:rPr>
              <a:t>(opinions vary – which is why disclosure matters)</a:t>
            </a:r>
          </a:p>
          <a:p>
            <a:endParaRPr lang="en-GB" dirty="0">
              <a:solidFill>
                <a:srgbClr val="FFC000"/>
              </a:solidFill>
            </a:endParaRPr>
          </a:p>
          <a:p>
            <a:pPr marL="114300" indent="0" algn="ctr">
              <a:buNone/>
            </a:pPr>
            <a:r>
              <a:rPr lang="en-GB" sz="1800" dirty="0">
                <a:solidFill>
                  <a:srgbClr val="00B0F0"/>
                </a:solidFill>
              </a:rPr>
              <a:t>Narratives change over time &amp; there are always embedded assumptions and subjectivity – hence the </a:t>
            </a:r>
            <a:r>
              <a:rPr lang="en-GB" dirty="0">
                <a:solidFill>
                  <a:srgbClr val="00B0F0"/>
                </a:solidFill>
              </a:rPr>
              <a:t>benefit of </a:t>
            </a:r>
            <a:r>
              <a:rPr lang="en-GB" sz="1800" dirty="0">
                <a:solidFill>
                  <a:srgbClr val="00B0F0"/>
                </a:solidFill>
              </a:rPr>
              <a:t>transparency and principles-based regul</a:t>
            </a:r>
            <a:r>
              <a:rPr lang="en-GB" dirty="0">
                <a:solidFill>
                  <a:srgbClr val="00B0F0"/>
                </a:solidFill>
              </a:rPr>
              <a:t>ation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700ED-5DED-B416-2B27-F714E2E8C9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852489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ECE372-FF30-5F9D-2812-FD041EA79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AA714-3D49-E9B4-36B5-290437A15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89" y="364298"/>
            <a:ext cx="6744102" cy="5727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C000"/>
                </a:solidFill>
              </a:rPr>
              <a:t>b)    ‘Intentionality’ </a:t>
            </a:r>
            <a:br>
              <a:rPr lang="en-GB" dirty="0">
                <a:solidFill>
                  <a:srgbClr val="FFC000"/>
                </a:solidFill>
              </a:rPr>
            </a:br>
            <a:r>
              <a:rPr lang="en-GB" sz="2200" dirty="0">
                <a:solidFill>
                  <a:srgbClr val="FFC000"/>
                </a:solidFill>
              </a:rPr>
              <a:t>Is this strategy aligned to delivering positive change? (Yes / No)  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8DE61-5F32-FC47-DDC3-71F0C5BB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958" y="1381861"/>
            <a:ext cx="7511500" cy="3674956"/>
          </a:xfrm>
        </p:spPr>
        <p:txBody>
          <a:bodyPr>
            <a:norm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en-GB" sz="2200" dirty="0"/>
              <a:t>Aims to manage (short term) risk / volatility  / tracking error 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200" dirty="0"/>
              <a:t>Aims to help solve a  sustainability challenge 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200" dirty="0"/>
              <a:t>Designed for ‘clients who care’ about sustainability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200" dirty="0"/>
              <a:t>Recognises systemic risks / looking for new opportunities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200" dirty="0"/>
              <a:t>Have stewardship strategies 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200" dirty="0"/>
              <a:t>Criticised in the media </a:t>
            </a:r>
          </a:p>
          <a:p>
            <a:pPr marL="11430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75472-B4D2-F62D-69E4-DC0ABFC9F4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692923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D92C0F-5B6C-C296-D690-13D437D58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39642-AD4A-48CE-845F-C13225618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38" y="245442"/>
            <a:ext cx="7511500" cy="572700"/>
          </a:xfrm>
        </p:spPr>
        <p:txBody>
          <a:bodyPr>
            <a:normAutofit fontScale="90000"/>
          </a:bodyPr>
          <a:lstStyle/>
          <a:p>
            <a:r>
              <a:rPr lang="en-GB" sz="2700" b="1" dirty="0">
                <a:solidFill>
                  <a:srgbClr val="FFC000"/>
                </a:solidFill>
              </a:rPr>
              <a:t>Is the strategy aligned to delivering positive change?</a:t>
            </a:r>
            <a:br>
              <a:rPr lang="en-GB" sz="2700" b="1" dirty="0">
                <a:solidFill>
                  <a:srgbClr val="FFC000"/>
                </a:solidFill>
              </a:rPr>
            </a:br>
            <a:r>
              <a:rPr lang="en-GB" sz="2700" b="1" dirty="0">
                <a:solidFill>
                  <a:srgbClr val="FFC000"/>
                </a:solidFill>
              </a:rPr>
              <a:t>     </a:t>
            </a:r>
            <a:br>
              <a:rPr lang="en-GB" sz="2700" b="1" dirty="0">
                <a:solidFill>
                  <a:srgbClr val="FFC000"/>
                </a:solidFill>
              </a:rPr>
            </a:br>
            <a:r>
              <a:rPr lang="en-GB" sz="1600" dirty="0">
                <a:solidFill>
                  <a:srgbClr val="FFC000"/>
                </a:solidFill>
              </a:rPr>
              <a:t>No (‘ESG’ indicator)   </a:t>
            </a:r>
            <a:r>
              <a:rPr lang="en-GB" sz="1600" dirty="0">
                <a:solidFill>
                  <a:srgbClr val="00B0F0"/>
                </a:solidFill>
              </a:rPr>
              <a:t>Yes - ‘sustainable fund’ / intentionality   </a:t>
            </a:r>
            <a:r>
              <a:rPr lang="en-GB" sz="1600" dirty="0"/>
              <a:t>Maybe - need to dig deeper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98EEE-827E-815D-DC64-A13FAD9A1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634" y="1713122"/>
            <a:ext cx="8207444" cy="3067761"/>
          </a:xfrm>
        </p:spPr>
        <p:txBody>
          <a:bodyPr>
            <a:normAutofit fontScale="92500" lnSpcReduction="10000"/>
          </a:bodyPr>
          <a:lstStyle/>
          <a:p>
            <a:pPr marL="571500" indent="-457200">
              <a:buFont typeface="+mj-lt"/>
              <a:buAutoNum type="arabicPeriod"/>
            </a:pPr>
            <a:r>
              <a:rPr lang="en-GB" sz="2400" dirty="0">
                <a:solidFill>
                  <a:srgbClr val="FFC000"/>
                </a:solidFill>
              </a:rPr>
              <a:t>No - Aiming to manage short term risk / volatility  / tracking error (often governance focused)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Yes - Intentionality / aiming to help solve a  sustainability challenge 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Yes - Designed for ‘clients who care’ about sustainability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400" dirty="0">
                <a:solidFill>
                  <a:srgbClr val="00B0F0"/>
                </a:solidFill>
              </a:rPr>
              <a:t>Yes - Recognises systemic risks / looking for new opportunities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400" dirty="0"/>
              <a:t>Maybe - Have stewardship strategies [either]</a:t>
            </a:r>
          </a:p>
          <a:p>
            <a:pPr marL="571500" indent="-457200">
              <a:buFont typeface="+mj-lt"/>
              <a:buAutoNum type="arabicPeriod"/>
            </a:pPr>
            <a:r>
              <a:rPr lang="en-GB" sz="2400" dirty="0"/>
              <a:t>Maybe – Criticised in the media [?!%?]</a:t>
            </a:r>
          </a:p>
          <a:p>
            <a:pPr marL="11430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1FF06-B299-A9F7-43CB-3AC2224937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ea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421151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731EF-09CD-0012-7654-9D78B2016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69" y="318989"/>
            <a:ext cx="7471851" cy="841800"/>
          </a:xfrm>
        </p:spPr>
        <p:txBody>
          <a:bodyPr>
            <a:normAutofit/>
          </a:bodyPr>
          <a:lstStyle/>
          <a:p>
            <a:r>
              <a:rPr lang="en-GB" dirty="0"/>
              <a:t>c) Do you agree with Elon Musk?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F3C9F4-907D-AA17-0AE8-9D47D6A13446}"/>
              </a:ext>
            </a:extLst>
          </p:cNvPr>
          <p:cNvSpPr txBox="1"/>
          <p:nvPr/>
        </p:nvSpPr>
        <p:spPr>
          <a:xfrm>
            <a:off x="1066797" y="1455207"/>
            <a:ext cx="61645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A4CB60"/>
              </a:buClr>
            </a:pPr>
            <a:r>
              <a:rPr lang="en-GB" sz="2400" dirty="0">
                <a:solidFill>
                  <a:srgbClr val="FFC000"/>
                </a:solidFill>
                <a:latin typeface="Algerian" panose="04020705040A02060702" pitchFamily="82" charset="0"/>
              </a:rPr>
              <a:t>“ESG is the devil” </a:t>
            </a:r>
            <a:endParaRPr lang="en-GB" sz="2400" dirty="0">
              <a:solidFill>
                <a:schemeClr val="bg1"/>
              </a:solidFill>
            </a:endParaRPr>
          </a:p>
          <a:p>
            <a:pPr>
              <a:buClr>
                <a:srgbClr val="A4CB60"/>
              </a:buClr>
            </a:pPr>
            <a:endParaRPr lang="en-GB" sz="2400" dirty="0">
              <a:solidFill>
                <a:schemeClr val="bg1"/>
              </a:solidFill>
            </a:endParaRPr>
          </a:p>
          <a:p>
            <a:pPr>
              <a:buClr>
                <a:srgbClr val="A4CB60"/>
              </a:buClr>
            </a:pPr>
            <a:r>
              <a:rPr lang="en-GB" sz="1800" i="1" dirty="0">
                <a:solidFill>
                  <a:schemeClr val="bg1"/>
                </a:solidFill>
              </a:rPr>
              <a:t>14 June 2023 (X/Twitter), in response to ‘tobacco crushing Tesla’ in [well known ESG] ratings.</a:t>
            </a:r>
          </a:p>
          <a:p>
            <a:pPr>
              <a:buClr>
                <a:srgbClr val="A4CB60"/>
              </a:buClr>
            </a:pPr>
            <a:endParaRPr lang="en-GB" sz="2400" i="1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rgbClr val="00B0F0"/>
                </a:solidFill>
              </a:rPr>
              <a:t>Which of the following apply?</a:t>
            </a:r>
          </a:p>
          <a:p>
            <a:endParaRPr lang="en-GB" dirty="0"/>
          </a:p>
        </p:txBody>
      </p:sp>
      <p:pic>
        <p:nvPicPr>
          <p:cNvPr id="6" name="Graphic 5" descr="Monster with solid fill">
            <a:extLst>
              <a:ext uri="{FF2B5EF4-FFF2-40B4-BE49-F238E27FC236}">
                <a16:creationId xmlns:a16="http://schemas.microsoft.com/office/drawing/2014/main" id="{6A973C62-D35E-8D97-21D8-7AA7E9B6A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1377" y="1730390"/>
            <a:ext cx="1478286" cy="1478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2F2DF7-9F59-E181-45E5-6584459974AA}"/>
              </a:ext>
            </a:extLst>
          </p:cNvPr>
          <p:cNvSpPr txBox="1"/>
          <p:nvPr/>
        </p:nvSpPr>
        <p:spPr>
          <a:xfrm rot="10800000" flipV="1">
            <a:off x="1150615" y="3664805"/>
            <a:ext cx="51511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+mj-lt"/>
              <a:buAutoNum type="alphaUcPeriod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 is wrong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+mj-lt"/>
              <a:buAutoNum type="alphaUcPeriod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 has a point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+mj-lt"/>
              <a:buAutoNum type="alphaUcPeriod"/>
              <a:tabLst/>
              <a:defRPr/>
            </a:pPr>
            <a:r>
              <a:rPr lang="en-GB" dirty="0">
                <a:solidFill>
                  <a:srgbClr val="FFC000"/>
                </a:solidFill>
              </a:rPr>
              <a:t>U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nhelpful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comment as people listen to him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+mj-lt"/>
              <a:buAutoNum type="alphaUcPeriod"/>
              <a:tabLst/>
              <a:defRPr/>
            </a:pPr>
            <a:r>
              <a:rPr lang="en-GB" dirty="0">
                <a:solidFill>
                  <a:srgbClr val="FFC000"/>
                </a:solidFill>
              </a:rPr>
              <a:t>It matters what companies actually do / make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+mj-lt"/>
              <a:buAutoNum type="alphaUcPeriod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Having good governance matters 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7E85F-342B-7407-BE22-C26B67773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793" y="186027"/>
            <a:ext cx="703870" cy="74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18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E376FD-D212-1B5B-B9A7-085E08B20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D8E27-13CC-A20A-9678-7890208B3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69" y="318989"/>
            <a:ext cx="7471851" cy="841800"/>
          </a:xfrm>
        </p:spPr>
        <p:txBody>
          <a:bodyPr>
            <a:normAutofit/>
          </a:bodyPr>
          <a:lstStyle/>
          <a:p>
            <a:r>
              <a:rPr lang="en-GB" dirty="0"/>
              <a:t>Do you agree with Elon Musk?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976B60-DC59-D56F-50AD-379C48766D4D}"/>
              </a:ext>
            </a:extLst>
          </p:cNvPr>
          <p:cNvSpPr txBox="1"/>
          <p:nvPr/>
        </p:nvSpPr>
        <p:spPr>
          <a:xfrm>
            <a:off x="1066797" y="1455207"/>
            <a:ext cx="61645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gerian" panose="04020705040A02060702" pitchFamily="82" charset="0"/>
                <a:cs typeface="Arial"/>
                <a:sym typeface="Arial"/>
              </a:rPr>
              <a:t>“ESG is the devil”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14 June 2023 (X/Twitter), in response to ‘tobacco crushing Tesla’ in [ESG] ratings.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Arial"/>
              <a:buNone/>
              <a:tabLst/>
              <a:defRPr/>
            </a:pP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Arial"/>
              <a:buNone/>
              <a:tabLst/>
              <a:defRPr/>
            </a:pP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Graphic 5" descr="Monster with solid fill">
            <a:extLst>
              <a:ext uri="{FF2B5EF4-FFF2-40B4-BE49-F238E27FC236}">
                <a16:creationId xmlns:a16="http://schemas.microsoft.com/office/drawing/2014/main" id="{CB98E6CF-A6D9-E5F1-C688-4307AFAA3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1377" y="1730390"/>
            <a:ext cx="1478286" cy="1478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4C8DB2-D81F-2039-994F-DD2C8D6442F1}"/>
              </a:ext>
            </a:extLst>
          </p:cNvPr>
          <p:cNvSpPr txBox="1"/>
          <p:nvPr/>
        </p:nvSpPr>
        <p:spPr>
          <a:xfrm rot="10800000" flipV="1">
            <a:off x="1135378" y="3503951"/>
            <a:ext cx="50063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 my opinion the following apply…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+mj-lt"/>
              <a:buAutoNum type="alphaUcPeriod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 is wrong  (No)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+mj-lt"/>
              <a:buAutoNum type="alphaUcPeriod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 has a point  (Yes)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CB60"/>
              </a:buClr>
              <a:buSzTx/>
              <a:buFont typeface="+mj-lt"/>
              <a:buAutoNum type="alphaUcPeriod"/>
              <a:tabLst/>
              <a:defRPr/>
            </a:pPr>
            <a:r>
              <a:rPr lang="en-GB" dirty="0">
                <a:solidFill>
                  <a:srgbClr val="FFC000"/>
                </a:solidFill>
              </a:rPr>
              <a:t>U</a:t>
            </a:r>
            <a:r>
              <a:rPr kumimoji="0" lang="en-GB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nhelpful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comment as people listen to him (Yes)</a:t>
            </a:r>
          </a:p>
          <a:p>
            <a:pPr marL="342900" indent="-342900">
              <a:buClr>
                <a:srgbClr val="A4CB60"/>
              </a:buClr>
              <a:buFont typeface="+mj-lt"/>
              <a:buAutoNum type="alphaUcPeriod"/>
            </a:pPr>
            <a:r>
              <a:rPr lang="en-GB" dirty="0">
                <a:solidFill>
                  <a:srgbClr val="FFC000"/>
                </a:solidFill>
              </a:rPr>
              <a:t>It matters what companies actually do / make (Yes)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A4CB60"/>
              </a:buClr>
              <a:buFont typeface="+mj-lt"/>
              <a:buAutoNum type="alphaUcPeriod"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Having good governance matters (Yes)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4735C-C9D6-7CCB-A917-A3C3F2F65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571" y="202910"/>
            <a:ext cx="682407" cy="7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84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D3D25-7F45-CC92-1B09-11C1FD7CE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9D1E3-AC4F-258F-1C0C-E61BA46A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10" y="771315"/>
            <a:ext cx="7553265" cy="994172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FFC000"/>
                </a:solidFill>
              </a:rPr>
              <a:t>Recognising</a:t>
            </a:r>
            <a:r>
              <a:rPr lang="en-US" sz="2800" dirty="0">
                <a:solidFill>
                  <a:srgbClr val="FFC000"/>
                </a:solidFill>
              </a:rPr>
              <a:t> ‘intentions’:</a:t>
            </a:r>
            <a:br>
              <a:rPr lang="en-US" sz="2800" dirty="0">
                <a:solidFill>
                  <a:srgbClr val="FFC000"/>
                </a:solidFill>
              </a:rPr>
            </a:br>
            <a:r>
              <a:rPr lang="en-US" sz="2400" dirty="0">
                <a:solidFill>
                  <a:srgbClr val="92D050"/>
                </a:solidFill>
              </a:rPr>
              <a:t>(Nothing is black/white, but companies do/make is important &amp; will they help deliver change?)</a:t>
            </a:r>
            <a:br>
              <a:rPr lang="en-US" sz="2400" dirty="0">
                <a:solidFill>
                  <a:srgbClr val="FFC000"/>
                </a:solidFill>
              </a:rPr>
            </a:br>
            <a:br>
              <a:rPr lang="en-US" dirty="0">
                <a:solidFill>
                  <a:srgbClr val="FFC000"/>
                </a:solidFill>
              </a:rPr>
            </a:b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64192B-8E74-8320-A8C4-9CBC12C01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643539"/>
            <a:ext cx="3886200" cy="3263504"/>
          </a:xfrm>
          <a:solidFill>
            <a:schemeClr val="accent1">
              <a:lumMod val="5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80"/>
                </a:highlight>
                <a:uLnTx/>
                <a:uFillTx/>
                <a:latin typeface="Arial"/>
                <a:cs typeface="Arial"/>
                <a:sym typeface="Arial"/>
              </a:rPr>
              <a:t>Positive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4CB60"/>
                </a:solidFill>
                <a:effectLst/>
                <a:highlight>
                  <a:srgbClr val="008080"/>
                </a:highlight>
                <a:uLnTx/>
                <a:uFillTx/>
                <a:latin typeface="Arial"/>
                <a:cs typeface="Arial"/>
                <a:sym typeface="Arial"/>
              </a:rPr>
              <a:t>sustainability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80"/>
                </a:highlight>
                <a:uLnTx/>
                <a:uFillTx/>
                <a:latin typeface="Arial"/>
                <a:cs typeface="Arial"/>
                <a:sym typeface="Arial"/>
              </a:rPr>
              <a:t> outcomes (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80"/>
                </a:highlight>
                <a:uLnTx/>
                <a:uFillTx/>
                <a:latin typeface="Arial"/>
                <a:cs typeface="Arial"/>
                <a:sym typeface="Arial"/>
              </a:rPr>
              <a:t>Intentionality – SDR label friendly)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Eg 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Aiming to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A4CB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make a difference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lang="en-US"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forward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looking / explore growing opportunities / transitioning </a:t>
            </a:r>
            <a:endParaRPr lang="en-US"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lang="en-US" sz="2400" kern="0" dirty="0">
                <a:solidFill>
                  <a:srgbClr val="A4CB60"/>
                </a:solidFill>
                <a:latin typeface="Arial"/>
                <a:cs typeface="Arial"/>
                <a:sym typeface="Arial"/>
              </a:rPr>
              <a:t>p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A4CB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roducts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A4CB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/services help solve sustainability challenges </a:t>
            </a:r>
            <a:endParaRPr lang="en-US"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A4CB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people who care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about the future  </a:t>
            </a:r>
          </a:p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E94F86-00C8-A0E1-8CE9-8C4EEF93C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6302" y="1625918"/>
            <a:ext cx="3886200" cy="3263504"/>
          </a:xfrm>
          <a:solidFill>
            <a:schemeClr val="accent1">
              <a:lumMod val="5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highlight>
                  <a:srgbClr val="008080"/>
                </a:highlight>
                <a:uLnTx/>
                <a:uFillTx/>
                <a:latin typeface="Arial"/>
                <a:cs typeface="Arial"/>
                <a:sym typeface="Arial"/>
              </a:rPr>
              <a:t>ESG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80"/>
                </a:highlight>
                <a:uLnTx/>
                <a:uFillTx/>
                <a:latin typeface="Arial"/>
                <a:cs typeface="Arial"/>
                <a:sym typeface="Arial"/>
              </a:rPr>
              <a:t> risk management / integration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80"/>
                </a:highlight>
                <a:uLnTx/>
                <a:uFillTx/>
                <a:latin typeface="Arial"/>
                <a:cs typeface="Arial"/>
                <a:sym typeface="Arial"/>
              </a:rPr>
              <a:t> (increasingly BAU)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Eg 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92D050"/>
              </a:buClr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focu</a:t>
            </a:r>
            <a:r>
              <a:rPr lang="en-US" sz="2400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s on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short term financial goals and profit </a:t>
            </a:r>
            <a:endParaRPr lang="en-US" sz="2400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92D05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backward looking (ESG) risk data &amp; ratings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92D050"/>
              </a:buClr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use conventional benchmarks / tracking error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buClr>
                <a:srgbClr val="92D050"/>
              </a:buClr>
              <a:defRPr/>
            </a:pPr>
            <a:r>
              <a:rPr lang="en-US" sz="2400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little focus on what companies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‘do’ or ‘make’</a:t>
            </a:r>
          </a:p>
          <a:p>
            <a:endParaRPr lang="en-GB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9429351-2F6E-E73A-17D8-6984D98BCC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42" y="242107"/>
            <a:ext cx="574943" cy="52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45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63BAC-8BFE-4D7E-3E2E-D0BA4CDD8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2692501"/>
            <a:ext cx="7527607" cy="841800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92D050"/>
                </a:solidFill>
              </a:rPr>
              <a:t>Greenwash – </a:t>
            </a:r>
            <a:r>
              <a:rPr lang="en-GB" sz="3600" dirty="0">
                <a:solidFill>
                  <a:srgbClr val="92D050"/>
                </a:solidFill>
              </a:rPr>
              <a:t>overstating environmental credentials for business benefit</a:t>
            </a:r>
            <a:br>
              <a:rPr lang="en-GB" sz="3600" dirty="0">
                <a:solidFill>
                  <a:srgbClr val="92D050"/>
                </a:solidFill>
              </a:rPr>
            </a:br>
            <a:br>
              <a:rPr lang="en-GB" sz="3600" dirty="0">
                <a:solidFill>
                  <a:srgbClr val="92D050"/>
                </a:solidFill>
              </a:rPr>
            </a:br>
            <a:r>
              <a:rPr lang="en-GB" sz="3600" dirty="0">
                <a:solidFill>
                  <a:srgbClr val="92D050"/>
                </a:solidFill>
              </a:rPr>
              <a:t>vs</a:t>
            </a:r>
            <a:br>
              <a:rPr lang="en-GB" sz="3600" dirty="0">
                <a:solidFill>
                  <a:srgbClr val="92D050"/>
                </a:solidFill>
              </a:rPr>
            </a:br>
            <a:br>
              <a:rPr lang="en-GB" sz="3600" dirty="0">
                <a:solidFill>
                  <a:srgbClr val="92D050"/>
                </a:solidFill>
              </a:rPr>
            </a:br>
            <a:r>
              <a:rPr lang="en-GB" sz="3600" b="1" dirty="0">
                <a:solidFill>
                  <a:srgbClr val="92D050"/>
                </a:solidFill>
              </a:rPr>
              <a:t>Greenhushing</a:t>
            </a:r>
            <a:r>
              <a:rPr lang="en-GB" sz="3600" dirty="0">
                <a:solidFill>
                  <a:srgbClr val="92D050"/>
                </a:solidFill>
              </a:rPr>
              <a:t> – keeping quiet about activity / credentials (for fear of criticism?)</a:t>
            </a:r>
            <a:br>
              <a:rPr lang="en-GB" sz="3600" dirty="0">
                <a:solidFill>
                  <a:srgbClr val="92D050"/>
                </a:solidFill>
              </a:rPr>
            </a:b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85783-43C3-1C0F-09AB-68F8615119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26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BDED9-7E9C-973B-9973-6E17A9C7B776}"/>
              </a:ext>
            </a:extLst>
          </p:cNvPr>
          <p:cNvSpPr txBox="1"/>
          <p:nvPr/>
        </p:nvSpPr>
        <p:spPr>
          <a:xfrm>
            <a:off x="3104301" y="349453"/>
            <a:ext cx="410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C000"/>
                </a:solidFill>
              </a:rPr>
              <a:t>Key concepts</a:t>
            </a:r>
          </a:p>
        </p:txBody>
      </p:sp>
    </p:spTree>
    <p:extLst>
      <p:ext uri="{BB962C8B-B14F-4D97-AF65-F5344CB8AC3E}">
        <p14:creationId xmlns:p14="http://schemas.microsoft.com/office/powerpoint/2010/main" val="2643905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553A-23FF-9A64-3076-B1574306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323" y="443867"/>
            <a:ext cx="5680419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			</a:t>
            </a:r>
            <a:r>
              <a:rPr lang="en-GB" sz="6700" b="1" dirty="0">
                <a:solidFill>
                  <a:srgbClr val="FFC000"/>
                </a:solidFill>
              </a:rPr>
              <a:t>5</a:t>
            </a:r>
            <a:br>
              <a:rPr lang="en-GB" b="1" dirty="0">
                <a:solidFill>
                  <a:srgbClr val="FFC000"/>
                </a:solidFill>
              </a:rPr>
            </a:br>
            <a:br>
              <a:rPr lang="en-GB" b="1" dirty="0">
                <a:solidFill>
                  <a:srgbClr val="FFC000"/>
                </a:solidFill>
              </a:rPr>
            </a:b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55419-0670-A7A8-A596-364F3DF9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2443" y="1663663"/>
            <a:ext cx="5960126" cy="908087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>
                <a:solidFill>
                  <a:srgbClr val="FFC000"/>
                </a:solidFill>
              </a:rPr>
              <a:t>Regulation </a:t>
            </a:r>
            <a:r>
              <a:rPr lang="en-GB" sz="2400" dirty="0"/>
              <a:t>… is changing the landscape – and will make your role more important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AE06-E041-318A-3FED-BF5EA1F906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372840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0E743E-0048-D582-EE6D-8BD3B191B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52669">
            <a:off x="279050" y="150616"/>
            <a:ext cx="2333368" cy="2632079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09E95D55-BD93-F7FF-1EAC-425751B00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4921">
            <a:off x="333567" y="2198709"/>
            <a:ext cx="2161972" cy="2508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EB9940-CCBD-3BB7-5875-4D2D0BB04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08700">
            <a:off x="2377069" y="415699"/>
            <a:ext cx="1862794" cy="2646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CABD2A-EA71-5F9D-6ABD-1A2A66E00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89532">
            <a:off x="2676589" y="2460628"/>
            <a:ext cx="2082203" cy="2378217"/>
          </a:xfrm>
          <a:prstGeom prst="rect">
            <a:avLst/>
          </a:prstGeom>
        </p:spPr>
      </p:pic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DB7C27-3B97-D001-0A9C-5B5AF17B20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42" y="242107"/>
            <a:ext cx="574943" cy="529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11ADC8-C5AB-CD3F-E39A-71C6A1EA81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15" b="-1"/>
          <a:stretch/>
        </p:blipFill>
        <p:spPr>
          <a:xfrm>
            <a:off x="6796846" y="3569769"/>
            <a:ext cx="2347154" cy="1538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91FCEF-A3FB-EA2E-4622-271ADDF52BE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540"/>
          <a:stretch/>
        </p:blipFill>
        <p:spPr>
          <a:xfrm rot="20918584">
            <a:off x="4513339" y="658809"/>
            <a:ext cx="1797709" cy="2543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D4249F-40E0-07C1-9DB0-0FF8C69EB6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33237">
            <a:off x="4801064" y="2015067"/>
            <a:ext cx="2781194" cy="1792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61367C-11CB-C420-F574-BE11E4D5E5F8}"/>
              </a:ext>
            </a:extLst>
          </p:cNvPr>
          <p:cNvSpPr txBox="1"/>
          <p:nvPr/>
        </p:nvSpPr>
        <p:spPr>
          <a:xfrm>
            <a:off x="7506933" y="1154188"/>
            <a:ext cx="1637067" cy="116955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ISSB (IFRS S1 &amp;2) welcomed by FCA,</a:t>
            </a:r>
          </a:p>
          <a:p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Supported by IOSCO</a:t>
            </a:r>
            <a:r>
              <a:rPr lang="en-GB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57EFFF-CA3E-B17E-725B-D1EB2D4F80D5}"/>
              </a:ext>
            </a:extLst>
          </p:cNvPr>
          <p:cNvSpPr txBox="1"/>
          <p:nvPr/>
        </p:nvSpPr>
        <p:spPr>
          <a:xfrm>
            <a:off x="1279711" y="222764"/>
            <a:ext cx="6749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highlight>
                  <a:srgbClr val="008080"/>
                </a:highlight>
              </a:rPr>
              <a:t>New rules emerging from ongoing (if bumpy) progress </a:t>
            </a:r>
          </a:p>
        </p:txBody>
      </p:sp>
    </p:spTree>
    <p:extLst>
      <p:ext uri="{BB962C8B-B14F-4D97-AF65-F5344CB8AC3E}">
        <p14:creationId xmlns:p14="http://schemas.microsoft.com/office/powerpoint/2010/main" val="2645584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BF95C-C68A-9293-5341-69BC07BDD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680" y="147123"/>
            <a:ext cx="7471851" cy="841800"/>
          </a:xfrm>
        </p:spPr>
        <p:txBody>
          <a:bodyPr>
            <a:normAutofit fontScale="90000"/>
          </a:bodyPr>
          <a:lstStyle/>
          <a:p>
            <a:r>
              <a:rPr lang="en-GB" dirty="0"/>
              <a:t>Sustainability Disclosure Requirements</a:t>
            </a:r>
            <a:br>
              <a:rPr lang="en-GB" dirty="0"/>
            </a:br>
            <a:r>
              <a:rPr lang="en-GB" sz="2200" dirty="0"/>
              <a:t>New SDR rules – November 2023</a:t>
            </a: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6BF5C54-338E-280A-5F45-B2013FACF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111" y="970057"/>
            <a:ext cx="3838475" cy="401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CA Sustainability Disclosure and Labelling Regime published">
            <a:extLst>
              <a:ext uri="{FF2B5EF4-FFF2-40B4-BE49-F238E27FC236}">
                <a16:creationId xmlns:a16="http://schemas.microsoft.com/office/drawing/2014/main" id="{3826B7A7-24B1-F1D1-C097-22B405570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760">
            <a:off x="1479874" y="1291235"/>
            <a:ext cx="2477551" cy="365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353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553A-23FF-9A64-3076-B1574306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113" y="787495"/>
            <a:ext cx="5680419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Five things you need to know about Sustainable investment &amp; ESG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55419-0670-A7A8-A596-364F3DF9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0260" y="1873974"/>
            <a:ext cx="5960126" cy="3416400"/>
          </a:xfrm>
        </p:spPr>
        <p:txBody>
          <a:bodyPr/>
          <a:lstStyle/>
          <a:p>
            <a:pPr marL="457200" indent="-342900">
              <a:buFont typeface="+mj-lt"/>
              <a:buAutoNum type="arabicPeriod"/>
            </a:pPr>
            <a:r>
              <a:rPr lang="en-GB" dirty="0"/>
              <a:t>The </a:t>
            </a:r>
            <a:r>
              <a:rPr lang="en-GB" b="1" dirty="0">
                <a:solidFill>
                  <a:srgbClr val="FFC000"/>
                </a:solidFill>
              </a:rPr>
              <a:t>issues</a:t>
            </a:r>
            <a:r>
              <a:rPr lang="en-GB" dirty="0"/>
              <a:t> are real, longstanding, and risky</a:t>
            </a:r>
          </a:p>
          <a:p>
            <a:pPr marL="457200" indent="-342900">
              <a:buFont typeface="+mj-lt"/>
              <a:buAutoNum type="arabicPeriod"/>
            </a:pPr>
            <a:r>
              <a:rPr lang="en-GB" b="1" dirty="0">
                <a:solidFill>
                  <a:srgbClr val="FFC000"/>
                </a:solidFill>
              </a:rPr>
              <a:t>Clients’</a:t>
            </a:r>
            <a:r>
              <a:rPr lang="en-GB" b="1" dirty="0"/>
              <a:t> </a:t>
            </a:r>
            <a:r>
              <a:rPr lang="en-GB" dirty="0"/>
              <a:t>views matter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Fund </a:t>
            </a:r>
            <a:r>
              <a:rPr lang="en-GB" b="1" dirty="0">
                <a:solidFill>
                  <a:srgbClr val="FFC000"/>
                </a:solidFill>
              </a:rPr>
              <a:t>strategies</a:t>
            </a:r>
            <a:r>
              <a:rPr lang="en-GB" dirty="0"/>
              <a:t> vary</a:t>
            </a:r>
          </a:p>
          <a:p>
            <a:pPr marL="457200" indent="-342900">
              <a:buFont typeface="+mj-lt"/>
              <a:buAutoNum type="arabicPeriod"/>
            </a:pPr>
            <a:r>
              <a:rPr lang="en-GB" dirty="0"/>
              <a:t>Understanding </a:t>
            </a:r>
            <a:r>
              <a:rPr lang="en-GB" b="1" dirty="0">
                <a:solidFill>
                  <a:srgbClr val="FFC000"/>
                </a:solidFill>
              </a:rPr>
              <a:t>key concepts </a:t>
            </a:r>
          </a:p>
          <a:p>
            <a:pPr marL="457200" indent="-342900">
              <a:buFont typeface="+mj-lt"/>
              <a:buAutoNum type="arabicPeriod"/>
            </a:pPr>
            <a:r>
              <a:rPr lang="en-GB" b="1" dirty="0">
                <a:solidFill>
                  <a:srgbClr val="FFC000"/>
                </a:solidFill>
              </a:rPr>
              <a:t>Regulation</a:t>
            </a:r>
            <a:r>
              <a:rPr lang="en-GB" dirty="0">
                <a:solidFill>
                  <a:srgbClr val="FFC000"/>
                </a:solidFill>
              </a:rPr>
              <a:t> </a:t>
            </a:r>
            <a:r>
              <a:rPr lang="en-GB" dirty="0"/>
              <a:t>is changing – and will make your role more important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AE06-E041-318A-3FED-BF5EA1F906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01100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34B51-A743-AB89-A20C-DBA6DA17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C0A5-C59C-F0D8-8ABC-2E1881F6F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988" y="200006"/>
            <a:ext cx="6567002" cy="1122342"/>
          </a:xfrm>
        </p:spPr>
        <p:txBody>
          <a:bodyPr>
            <a:normAutofit fontScale="90000"/>
          </a:bodyPr>
          <a:lstStyle/>
          <a:p>
            <a:r>
              <a:rPr lang="en-GB" dirty="0"/>
              <a:t>What is SDR &amp; what does it aim to do?</a:t>
            </a:r>
            <a:br>
              <a:rPr lang="en-GB" dirty="0"/>
            </a:br>
            <a:r>
              <a:rPr lang="en-GB" sz="2200" dirty="0"/>
              <a:t>Images from the SDR - FCA PS23/16</a:t>
            </a:r>
            <a:br>
              <a:rPr lang="en-GB" sz="2200" dirty="0"/>
            </a:br>
            <a:r>
              <a:rPr lang="en-GB" sz="2200" dirty="0">
                <a:solidFill>
                  <a:srgbClr val="FFC000"/>
                </a:solidFill>
              </a:rPr>
              <a:t>‘characteristics’ Vs ‘positive outcomes’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5DB506-D843-4DA8-1D58-FFE21C2A3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530" y="1420537"/>
            <a:ext cx="3123077" cy="355323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6242C40-FAAE-A3C7-39B7-E46809DC0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159" y="1420537"/>
            <a:ext cx="3432179" cy="355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4231B9-5198-4CDA-AFE8-1AEE89231950}"/>
              </a:ext>
            </a:extLst>
          </p:cNvPr>
          <p:cNvCxnSpPr>
            <a:cxnSpLocks/>
          </p:cNvCxnSpPr>
          <p:nvPr/>
        </p:nvCxnSpPr>
        <p:spPr>
          <a:xfrm>
            <a:off x="7124700" y="1813560"/>
            <a:ext cx="0" cy="8763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E43ED1D1-A240-2AF0-551E-4B84B5492D01}"/>
              </a:ext>
            </a:extLst>
          </p:cNvPr>
          <p:cNvSpPr/>
          <p:nvPr/>
        </p:nvSpPr>
        <p:spPr>
          <a:xfrm>
            <a:off x="5927077" y="1813560"/>
            <a:ext cx="672027" cy="2576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528501-BA20-B4E9-74E2-92EB5E037098}"/>
              </a:ext>
            </a:extLst>
          </p:cNvPr>
          <p:cNvSpPr/>
          <p:nvPr/>
        </p:nvSpPr>
        <p:spPr>
          <a:xfrm>
            <a:off x="7566328" y="1813559"/>
            <a:ext cx="672027" cy="2576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47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DF10-80F5-BC9E-C069-C7A7EB04F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175" y="473125"/>
            <a:ext cx="7471851" cy="841800"/>
          </a:xfrm>
        </p:spPr>
        <p:txBody>
          <a:bodyPr/>
          <a:lstStyle/>
          <a:p>
            <a:r>
              <a:rPr lang="en-GB" dirty="0"/>
              <a:t>When does SDR take effect?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5DCD602-709A-E60B-8364-C53ED8C3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388497"/>
            <a:ext cx="5143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851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402CA-32D0-3B45-5646-1CBBFC8B7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941" y="23606"/>
            <a:ext cx="7471851" cy="841800"/>
          </a:xfrm>
        </p:spPr>
        <p:txBody>
          <a:bodyPr/>
          <a:lstStyle/>
          <a:p>
            <a:r>
              <a:rPr lang="en-GB" dirty="0"/>
              <a:t>Key SDR concepts: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1CD0AC-7159-5CDE-346A-5981F7AD432B}"/>
              </a:ext>
            </a:extLst>
          </p:cNvPr>
          <p:cNvSpPr txBox="1"/>
          <p:nvPr/>
        </p:nvSpPr>
        <p:spPr>
          <a:xfrm>
            <a:off x="1283793" y="865406"/>
            <a:ext cx="7410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Principles based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B0F0"/>
                </a:solidFill>
              </a:rPr>
              <a:t>Anti-Greenwash</a:t>
            </a:r>
            <a:r>
              <a:rPr lang="en-GB" sz="1600" dirty="0">
                <a:solidFill>
                  <a:schemeClr val="bg1"/>
                </a:solidFill>
              </a:rPr>
              <a:t> (across the board) need to be ‘clear, fair and not misleading’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Only in scope funds </a:t>
            </a:r>
            <a:r>
              <a:rPr lang="en-GB" sz="1600" dirty="0">
                <a:solidFill>
                  <a:srgbClr val="00B0F0"/>
                </a:solidFill>
              </a:rPr>
              <a:t>can chose </a:t>
            </a:r>
            <a:r>
              <a:rPr lang="en-GB" sz="1600" dirty="0">
                <a:solidFill>
                  <a:schemeClr val="bg1"/>
                </a:solidFill>
              </a:rPr>
              <a:t>to use labels 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B0F0"/>
                </a:solidFill>
              </a:rPr>
              <a:t>Labelling </a:t>
            </a:r>
            <a:r>
              <a:rPr lang="en-GB" sz="1600" dirty="0">
                <a:solidFill>
                  <a:schemeClr val="bg1"/>
                </a:solidFill>
              </a:rPr>
              <a:t>focuses on ‘positive’ attributes  (and evidence)</a:t>
            </a:r>
          </a:p>
          <a:p>
            <a:pPr lvl="8">
              <a:buClr>
                <a:schemeClr val="bg1"/>
              </a:buClr>
            </a:pPr>
            <a:r>
              <a:rPr lang="en-GB" sz="1600" dirty="0">
                <a:solidFill>
                  <a:srgbClr val="00B0F0"/>
                </a:solidFill>
              </a:rPr>
              <a:t>      At least 70%</a:t>
            </a:r>
            <a:r>
              <a:rPr lang="en-GB" sz="1600" dirty="0">
                <a:solidFill>
                  <a:schemeClr val="bg1"/>
                </a:solidFill>
              </a:rPr>
              <a:t> of labelled sustainable fund assets to align to objectives – (AM to define what this means).  </a:t>
            </a:r>
            <a:r>
              <a:rPr lang="en-GB" sz="1600" dirty="0">
                <a:solidFill>
                  <a:srgbClr val="00B0F0"/>
                </a:solidFill>
              </a:rPr>
              <a:t> </a:t>
            </a:r>
          </a:p>
          <a:p>
            <a:pPr marL="285750" lvl="8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B0F0"/>
                </a:solidFill>
              </a:rPr>
              <a:t>No (labelled) fund assets should ‘</a:t>
            </a:r>
            <a:r>
              <a:rPr lang="en-GB" sz="1600" dirty="0">
                <a:solidFill>
                  <a:schemeClr val="bg1"/>
                </a:solidFill>
              </a:rPr>
              <a:t>conflict with objectives</a:t>
            </a:r>
            <a:r>
              <a:rPr lang="en-GB" sz="1600" dirty="0">
                <a:solidFill>
                  <a:srgbClr val="00B0F0"/>
                </a:solidFill>
              </a:rPr>
              <a:t>’</a:t>
            </a:r>
          </a:p>
          <a:p>
            <a:pPr marL="285750" lvl="8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B0F0"/>
                </a:solidFill>
              </a:rPr>
              <a:t>Naming &amp; marketing </a:t>
            </a:r>
            <a:r>
              <a:rPr lang="en-GB" sz="1600" dirty="0">
                <a:solidFill>
                  <a:schemeClr val="bg1"/>
                </a:solidFill>
              </a:rPr>
              <a:t>rules for ‘sustainable’ and ‘non-sustainable fund options’ – if mention (environmental/social) sustainability 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B0F0"/>
                </a:solidFill>
              </a:rPr>
              <a:t>Disclosures:</a:t>
            </a:r>
            <a:r>
              <a:rPr lang="en-GB" sz="1600" dirty="0">
                <a:solidFill>
                  <a:schemeClr val="bg1"/>
                </a:solidFill>
              </a:rPr>
              <a:t> consumer facing, pre-contractual, ongoing &amp; entity level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B0F0"/>
                </a:solidFill>
              </a:rPr>
              <a:t>Platforms</a:t>
            </a:r>
            <a:r>
              <a:rPr lang="en-GB" sz="1600" dirty="0">
                <a:solidFill>
                  <a:schemeClr val="bg1"/>
                </a:solidFill>
              </a:rPr>
              <a:t> must carry labels and consumer facing disclosures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Some areas are still </a:t>
            </a:r>
            <a:r>
              <a:rPr lang="en-GB" sz="1600" dirty="0">
                <a:solidFill>
                  <a:srgbClr val="00B0F0"/>
                </a:solidFill>
              </a:rPr>
              <a:t>‘work in progress</a:t>
            </a:r>
            <a:r>
              <a:rPr lang="en-GB" sz="1600" dirty="0">
                <a:solidFill>
                  <a:schemeClr val="bg1"/>
                </a:solidFill>
              </a:rPr>
              <a:t>’ eg greenwash rules, portfolios – nb adviser group ‘industry led’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B0F0"/>
                </a:solidFill>
              </a:rPr>
              <a:t>Aims to </a:t>
            </a:r>
            <a:r>
              <a:rPr lang="en-GB" sz="1600" dirty="0">
                <a:solidFill>
                  <a:schemeClr val="bg1"/>
                </a:solidFill>
              </a:rPr>
              <a:t>aid client decision making and deliver better outcomes, &gt; </a:t>
            </a:r>
            <a:r>
              <a:rPr lang="en-GB" sz="1600" dirty="0">
                <a:solidFill>
                  <a:srgbClr val="00B0F0"/>
                </a:solidFill>
              </a:rPr>
              <a:t>aid pricing and help transition to higher sustainability standards</a:t>
            </a:r>
          </a:p>
        </p:txBody>
      </p:sp>
    </p:spTree>
    <p:extLst>
      <p:ext uri="{BB962C8B-B14F-4D97-AF65-F5344CB8AC3E}">
        <p14:creationId xmlns:p14="http://schemas.microsoft.com/office/powerpoint/2010/main" val="520945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36787-5800-E3DD-0F13-5CD59170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B093A-9E5C-8BAB-2910-5C680C7A7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06" y="273849"/>
            <a:ext cx="7128911" cy="841800"/>
          </a:xfrm>
        </p:spPr>
        <p:txBody>
          <a:bodyPr>
            <a:normAutofit/>
          </a:bodyPr>
          <a:lstStyle/>
          <a:p>
            <a:r>
              <a:rPr lang="en-GB" dirty="0"/>
              <a:t>What are the new labels?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48610AA-1235-1109-0805-B5F780212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597" y="1357913"/>
            <a:ext cx="3257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057686-6D2B-5629-3AB5-0F876640F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358" y="1115649"/>
            <a:ext cx="3775616" cy="3861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9D115B-B3FC-3365-96DB-4825355043CF}"/>
              </a:ext>
            </a:extLst>
          </p:cNvPr>
          <p:cNvSpPr txBox="1"/>
          <p:nvPr/>
        </p:nvSpPr>
        <p:spPr>
          <a:xfrm>
            <a:off x="1447597" y="2538177"/>
            <a:ext cx="30580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Labelled funds must aim to deliver </a:t>
            </a:r>
            <a:r>
              <a:rPr lang="en-GB" sz="1600" dirty="0">
                <a:solidFill>
                  <a:srgbClr val="00B0F0"/>
                </a:solidFill>
              </a:rPr>
              <a:t>positive sustainability outcomes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Funds can be </a:t>
            </a:r>
            <a:r>
              <a:rPr lang="en-GB" sz="1600" dirty="0">
                <a:solidFill>
                  <a:srgbClr val="00B0F0"/>
                </a:solidFill>
              </a:rPr>
              <a:t>intentionally not labelled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GB" sz="1600" b="0" i="0" dirty="0">
                <a:solidFill>
                  <a:schemeClr val="bg1"/>
                </a:solidFill>
                <a:effectLst/>
                <a:latin typeface="+mn-lt"/>
              </a:rPr>
              <a:t>Clients will need help understanding labels – and beyond</a:t>
            </a:r>
          </a:p>
        </p:txBody>
      </p:sp>
    </p:spTree>
    <p:extLst>
      <p:ext uri="{BB962C8B-B14F-4D97-AF65-F5344CB8AC3E}">
        <p14:creationId xmlns:p14="http://schemas.microsoft.com/office/powerpoint/2010/main" val="2389174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F449B-6C53-4F61-2D65-CC998C67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610" y="283483"/>
            <a:ext cx="4106120" cy="5727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New labels for UK regulated sustainable funds (offshore tbc)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119C5-EF14-B501-E964-0C4957101B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5A0E974-5E02-CCD8-7B6A-A99A5FB607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541793"/>
              </p:ext>
            </p:extLst>
          </p:nvPr>
        </p:nvGraphicFramePr>
        <p:xfrm>
          <a:off x="1174314" y="790123"/>
          <a:ext cx="8718833" cy="4069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C8EB7C3-0F92-64A0-9B65-337781217E42}"/>
                  </a:ext>
                </a:extLst>
              </p14:cNvPr>
              <p14:cNvContentPartPr/>
              <p14:nvPr/>
            </p14:nvContentPartPr>
            <p14:xfrm>
              <a:off x="535354" y="861764"/>
              <a:ext cx="360" cy="1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C8EB7C3-0F92-64A0-9B65-337781217E4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6714" y="853124"/>
                <a:ext cx="1800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0302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E6E39C-4677-27EB-4A50-650B6BEB6256}"/>
              </a:ext>
            </a:extLst>
          </p:cNvPr>
          <p:cNvSpPr txBox="1"/>
          <p:nvPr/>
        </p:nvSpPr>
        <p:spPr>
          <a:xfrm>
            <a:off x="75303" y="151780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FA216-94F8-C5CB-35CF-A338E3005492}"/>
              </a:ext>
            </a:extLst>
          </p:cNvPr>
          <p:cNvSpPr txBox="1"/>
          <p:nvPr/>
        </p:nvSpPr>
        <p:spPr>
          <a:xfrm>
            <a:off x="444714" y="1018286"/>
            <a:ext cx="3196359" cy="307776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Because ‘what individual funds ‘actually do’ matters to clients’:</a:t>
            </a:r>
          </a:p>
          <a:p>
            <a:endParaRPr lang="en-GB" dirty="0">
              <a:solidFill>
                <a:srgbClr val="FFC000"/>
              </a:solidFill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C000"/>
                </a:solidFill>
              </a:rPr>
              <a:t>Free to use 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C000"/>
                </a:solidFill>
              </a:rPr>
              <a:t>Designed for UK financial advisers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C000"/>
                </a:solidFill>
              </a:rPr>
              <a:t>Aim to cover all relevant UK listed options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C000"/>
                </a:solidFill>
              </a:rPr>
              <a:t>c250 fund filters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C000"/>
                </a:solidFill>
              </a:rPr>
              <a:t>Individual fund ‘More Info’ fields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62C59-3E77-8B44-1052-E527BC729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17" y="4125214"/>
            <a:ext cx="948484" cy="937192"/>
          </a:xfrm>
          <a:prstGeom prst="rect">
            <a:avLst/>
          </a:prstGeom>
        </p:spPr>
      </p:pic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5DA51E4-EAE7-23CE-FD83-0E46835E7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42" y="242107"/>
            <a:ext cx="574943" cy="529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B83EB8-0416-CD56-05BC-5F53CC272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088" y="5587"/>
            <a:ext cx="4637298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EE100D-6C4F-F73A-E69D-A9AE6AF12FF7}"/>
              </a:ext>
            </a:extLst>
          </p:cNvPr>
          <p:cNvSpPr txBox="1"/>
          <p:nvPr/>
        </p:nvSpPr>
        <p:spPr>
          <a:xfrm>
            <a:off x="444714" y="264084"/>
            <a:ext cx="5008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C000"/>
                </a:solidFill>
              </a:rPr>
              <a:t>Fund EcoMarket</a:t>
            </a:r>
            <a:r>
              <a:rPr lang="en-GB" sz="1800" b="1" dirty="0">
                <a:solidFill>
                  <a:srgbClr val="FFC000"/>
                </a:solidFill>
              </a:rPr>
              <a:t>.</a:t>
            </a:r>
            <a:r>
              <a:rPr lang="en-GB" b="1" dirty="0">
                <a:solidFill>
                  <a:srgbClr val="FFC000"/>
                </a:solidFill>
              </a:rPr>
              <a:t>co.uk 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1837888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C9494-FEAC-9E84-05B8-5FFACA5C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602" y="338575"/>
            <a:ext cx="6780881" cy="841800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Fund EcoMarket</a:t>
            </a:r>
            <a:br>
              <a:rPr lang="en-GB" sz="2800" dirty="0"/>
            </a:br>
            <a:r>
              <a:rPr lang="en-GB" sz="2800" dirty="0"/>
              <a:t>Find funds that match individual needs - eg: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66033F-F266-74D1-7F0C-DE0C07BC2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866" y="1393632"/>
            <a:ext cx="6072895" cy="35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87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224" y="1589652"/>
            <a:ext cx="6501106" cy="5727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1600" b="1" dirty="0">
                <a:solidFill>
                  <a:srgbClr val="92D050"/>
                </a:solidFill>
              </a:rPr>
            </a:br>
            <a:r>
              <a:rPr lang="en-US" sz="3200" b="1" dirty="0">
                <a:solidFill>
                  <a:srgbClr val="FFC000"/>
                </a:solidFill>
              </a:rPr>
              <a:t>Thank you for listening</a:t>
            </a:r>
            <a:br>
              <a:rPr lang="en-US" sz="3200" b="1" dirty="0">
                <a:solidFill>
                  <a:srgbClr val="FFC000"/>
                </a:solidFill>
              </a:rPr>
            </a:br>
            <a:br>
              <a:rPr lang="en-US" sz="3200" b="1" dirty="0">
                <a:solidFill>
                  <a:srgbClr val="FFC000"/>
                </a:solidFill>
              </a:rPr>
            </a:br>
            <a:r>
              <a:rPr lang="en-US" sz="3200" b="1" dirty="0">
                <a:solidFill>
                  <a:srgbClr val="FFC000"/>
                </a:solidFill>
              </a:rPr>
              <a:t>Any Questions?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A534C-309B-39C9-D330-208E126AD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7488" y="3286463"/>
            <a:ext cx="3989580" cy="1705428"/>
          </a:xfrm>
          <a:solidFill>
            <a:schemeClr val="accent5">
              <a:lumMod val="75000"/>
            </a:schemeClr>
          </a:solidFill>
        </p:spPr>
        <p:txBody>
          <a:bodyPr>
            <a:normAutofit fontScale="47500" lnSpcReduction="20000"/>
          </a:bodyPr>
          <a:lstStyle/>
          <a:p>
            <a:pPr marL="114300" indent="0" algn="ctr">
              <a:buNone/>
            </a:pPr>
            <a:br>
              <a:rPr lang="en-US" dirty="0"/>
            </a:br>
            <a:r>
              <a:rPr lang="en-US" sz="2900" b="1" dirty="0">
                <a:solidFill>
                  <a:srgbClr val="92D050"/>
                </a:solidFill>
              </a:rPr>
              <a:t>Julia Dreblow</a:t>
            </a:r>
          </a:p>
          <a:p>
            <a:pPr marL="114300" indent="0" algn="ctr">
              <a:buNone/>
            </a:pPr>
            <a:br>
              <a:rPr lang="en-US" sz="29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5000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www.FundEcoMarket.co.uk</a:t>
            </a:r>
            <a:r>
              <a:rPr lang="en-US" sz="5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endParaRPr lang="en-US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114300" indent="0" algn="ctr">
              <a:buNone/>
            </a:pPr>
            <a:endParaRPr lang="en-US" sz="2400" dirty="0">
              <a:solidFill>
                <a:srgbClr val="00B0F0"/>
              </a:solidFill>
            </a:endParaRPr>
          </a:p>
          <a:p>
            <a:pPr marL="114300" indent="0" algn="ctr">
              <a:buNone/>
            </a:pPr>
            <a:r>
              <a:rPr lang="en-US" sz="2400" dirty="0">
                <a:solidFill>
                  <a:srgbClr val="FFC000"/>
                </a:solidFill>
              </a:rPr>
              <a:t>For information only. SRI Services is not </a:t>
            </a:r>
            <a:r>
              <a:rPr lang="en-US" sz="2400" dirty="0" err="1">
                <a:solidFill>
                  <a:srgbClr val="FFC000"/>
                </a:solidFill>
              </a:rPr>
              <a:t>authorised</a:t>
            </a:r>
            <a:r>
              <a:rPr lang="en-US" sz="2400" dirty="0">
                <a:solidFill>
                  <a:srgbClr val="FFC000"/>
                </a:solidFill>
              </a:rPr>
              <a:t> to offer advice.</a:t>
            </a:r>
            <a:endParaRPr lang="en-US" sz="1800" dirty="0">
              <a:solidFill>
                <a:srgbClr val="FFC000"/>
              </a:solidFill>
            </a:endParaRPr>
          </a:p>
          <a:p>
            <a:pPr marL="114300" indent="0" algn="ctr">
              <a:buNone/>
            </a:pPr>
            <a:endParaRPr lang="en-US" dirty="0"/>
          </a:p>
          <a:p>
            <a:pPr marL="114300" indent="0" algn="ctr">
              <a:buNone/>
            </a:pP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37B6C-43FA-D042-FC2B-12470C6F4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262" y="3214903"/>
            <a:ext cx="1004792" cy="1513887"/>
          </a:xfrm>
          <a:prstGeom prst="rect">
            <a:avLst/>
          </a:prstGeom>
        </p:spPr>
      </p:pic>
      <p:pic>
        <p:nvPicPr>
          <p:cNvPr id="6" name="A724FECB-2AC7-4F3C-B6A3-8E3C5A10E798">
            <a:extLst>
              <a:ext uri="{FF2B5EF4-FFF2-40B4-BE49-F238E27FC236}">
                <a16:creationId xmlns:a16="http://schemas.microsoft.com/office/drawing/2014/main" id="{4B57C137-5747-244B-DB2C-7CA3D8294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2241" r="5959" b="2600"/>
          <a:stretch/>
        </p:blipFill>
        <p:spPr bwMode="auto">
          <a:xfrm>
            <a:off x="7667262" y="1280610"/>
            <a:ext cx="1026546" cy="153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968EA1-A5EE-9A7F-2D85-7D0C4926E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19117"/>
            <a:ext cx="1287117" cy="1271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1F15F8-A41C-F716-A0C6-7EB19F48DD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17"/>
          <a:stretch/>
        </p:blipFill>
        <p:spPr>
          <a:xfrm>
            <a:off x="1621791" y="1280610"/>
            <a:ext cx="1073268" cy="1457082"/>
          </a:xfrm>
          <a:prstGeom prst="rect">
            <a:avLst/>
          </a:prstGeom>
        </p:spPr>
      </p:pic>
      <p:pic>
        <p:nvPicPr>
          <p:cNvPr id="19" name="Picture 18" descr="FCA Sustainability Disclosure and Labelling Regime published">
            <a:extLst>
              <a:ext uri="{FF2B5EF4-FFF2-40B4-BE49-F238E27FC236}">
                <a16:creationId xmlns:a16="http://schemas.microsoft.com/office/drawing/2014/main" id="{C3D02A82-0DF8-5F49-D91F-C6A3F0DC9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791" y="3286463"/>
            <a:ext cx="1021907" cy="150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466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553A-23FF-9A64-3076-B1574306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766" y="443867"/>
            <a:ext cx="5810976" cy="5727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			</a:t>
            </a:r>
            <a:r>
              <a:rPr lang="en-GB" sz="6700" b="1" dirty="0">
                <a:solidFill>
                  <a:srgbClr val="FFC000"/>
                </a:solidFill>
              </a:rPr>
              <a:t>1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55419-0670-A7A8-A596-364F3DF9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2899" y="1640417"/>
            <a:ext cx="4903840" cy="3416400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FFC000"/>
                </a:solidFill>
              </a:rPr>
              <a:t>Issues</a:t>
            </a:r>
            <a:r>
              <a:rPr lang="en-GB" sz="2800" dirty="0"/>
              <a:t>…The </a:t>
            </a:r>
            <a:r>
              <a:rPr lang="en-GB" sz="2800" b="1" dirty="0"/>
              <a:t>issues</a:t>
            </a:r>
            <a:r>
              <a:rPr lang="en-GB" sz="2800" dirty="0"/>
              <a:t> these funds focus on are real, longstanding and some are systemic risks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AE06-E041-318A-3FED-BF5EA1F906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617880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7119DC-D739-7696-EC4B-6A06B932F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GB" sz="2800" dirty="0">
                <a:solidFill>
                  <a:schemeClr val="bg1"/>
                </a:solidFill>
                <a:latin typeface="+mj-lt"/>
              </a:rPr>
            </a:br>
            <a:endParaRPr lang="en-GB" dirty="0">
              <a:latin typeface="+mj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D47B03-EA39-CEAD-CEC6-29E583E28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149" y="386587"/>
            <a:ext cx="7658675" cy="1505105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A4CB60"/>
                </a:solidFill>
                <a:latin typeface="+mn-lt"/>
              </a:rPr>
              <a:t>Most of this is not new, although language and processes have evolved... </a:t>
            </a:r>
          </a:p>
          <a:p>
            <a:r>
              <a:rPr lang="en-GB" sz="1900" b="1" dirty="0">
                <a:solidFill>
                  <a:srgbClr val="FFC000"/>
                </a:solidFill>
                <a:latin typeface="+mn-lt"/>
              </a:rPr>
              <a:t>UK’s first ‘ethical’ fund </a:t>
            </a:r>
            <a:r>
              <a:rPr lang="en-GB" sz="1900" b="1" dirty="0" err="1">
                <a:solidFill>
                  <a:srgbClr val="FFC000"/>
                </a:solidFill>
                <a:latin typeface="+mn-lt"/>
              </a:rPr>
              <a:t>est</a:t>
            </a:r>
            <a:r>
              <a:rPr lang="en-GB" sz="1900" b="1" dirty="0">
                <a:solidFill>
                  <a:srgbClr val="FFC000"/>
                </a:solidFill>
                <a:latin typeface="+mn-lt"/>
              </a:rPr>
              <a:t> 1984 - Friends Provident Stewardship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66780B-F4A0-E2F1-DB3C-DFD1BE6A08D3}"/>
              </a:ext>
            </a:extLst>
          </p:cNvPr>
          <p:cNvSpPr txBox="1"/>
          <p:nvPr/>
        </p:nvSpPr>
        <p:spPr>
          <a:xfrm>
            <a:off x="4672302" y="2586411"/>
            <a:ext cx="2111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Deforestation (biodiversity)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F2E586-B01B-64F3-2DD5-B1D2D7DAE6B4}"/>
              </a:ext>
            </a:extLst>
          </p:cNvPr>
          <p:cNvSpPr txBox="1"/>
          <p:nvPr/>
        </p:nvSpPr>
        <p:spPr>
          <a:xfrm>
            <a:off x="6868743" y="2557573"/>
            <a:ext cx="1495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Anti-Apartheid  (Inequality)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471E1-4A0F-EE43-CA7E-4E54729EB363}"/>
              </a:ext>
            </a:extLst>
          </p:cNvPr>
          <p:cNvSpPr txBox="1"/>
          <p:nvPr/>
        </p:nvSpPr>
        <p:spPr>
          <a:xfrm>
            <a:off x="2803072" y="2586411"/>
            <a:ext cx="131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Tobacco (health)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65EA2D-8D77-96CE-A8E8-B03A7B1B624C}"/>
              </a:ext>
            </a:extLst>
          </p:cNvPr>
          <p:cNvSpPr txBox="1"/>
          <p:nvPr/>
        </p:nvSpPr>
        <p:spPr>
          <a:xfrm>
            <a:off x="633412" y="2557573"/>
            <a:ext cx="168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Armaments industry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0A98F1F-1D95-9862-93FE-A7B106DBA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42" y="242107"/>
            <a:ext cx="574943" cy="52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13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31D2-F724-C335-536B-DBC6F2E4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ACEB9-D913-4657-CF78-1765E51F4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62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313071-B061-2C9A-08C2-532154F60CB3}"/>
              </a:ext>
            </a:extLst>
          </p:cNvPr>
          <p:cNvSpPr txBox="1"/>
          <p:nvPr/>
        </p:nvSpPr>
        <p:spPr>
          <a:xfrm>
            <a:off x="2599346" y="3284666"/>
            <a:ext cx="4154192" cy="110799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Some issues are now too big to ignore</a:t>
            </a:r>
          </a:p>
          <a:p>
            <a:r>
              <a:rPr lang="en-GB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E9204-B64F-7C73-29A2-FD814BB700E5}"/>
              </a:ext>
            </a:extLst>
          </p:cNvPr>
          <p:cNvSpPr txBox="1"/>
          <p:nvPr/>
        </p:nvSpPr>
        <p:spPr>
          <a:xfrm>
            <a:off x="2599346" y="144658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What has changed?</a:t>
            </a:r>
          </a:p>
        </p:txBody>
      </p:sp>
    </p:spTree>
    <p:extLst>
      <p:ext uri="{BB962C8B-B14F-4D97-AF65-F5344CB8AC3E}">
        <p14:creationId xmlns:p14="http://schemas.microsoft.com/office/powerpoint/2010/main" val="126068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FC3C7-9584-4DB5-A572-231C9CF96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2" y="339536"/>
            <a:ext cx="6892275" cy="572700"/>
          </a:xfrm>
        </p:spPr>
        <p:txBody>
          <a:bodyPr>
            <a:noAutofit/>
          </a:bodyPr>
          <a:lstStyle/>
          <a:p>
            <a:r>
              <a:rPr lang="en-GB" sz="1400" b="0" i="0" dirty="0">
                <a:solidFill>
                  <a:srgbClr val="FFC000"/>
                </a:solidFill>
                <a:effectLst/>
                <a:latin typeface="Lato" panose="020F0502020204030203" pitchFamily="34" charset="0"/>
              </a:rPr>
              <a:t>‘2023 has replaced 2016 as the warmest calendar year on record. According to the ERA5 dataset, the global-average temperature for 2023 was 14.98°C, 0.17°C higher than recorded for 2016’.’ (Copernicus)</a:t>
            </a:r>
            <a:endParaRPr lang="en-GB" sz="1400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D26AC-4877-3134-6CF5-6408F5428F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25B9F-3563-DABB-E094-E4028E7BC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310" y="1233889"/>
            <a:ext cx="6590479" cy="37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74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FB76E-2F6F-A325-AA7A-76283A90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927" y="263246"/>
            <a:ext cx="6973814" cy="572700"/>
          </a:xfrm>
        </p:spPr>
        <p:txBody>
          <a:bodyPr>
            <a:normAutofit fontScale="90000"/>
          </a:bodyPr>
          <a:lstStyle/>
          <a:p>
            <a:r>
              <a:rPr lang="en-GB" dirty="0"/>
              <a:t>A health – and wealth – warning: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05A10-4E54-BB27-BEBB-01132AAB83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Source Sans Pro"/>
              <a:sym typeface="Source Sans Pr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81D7B-2617-9A97-37B6-CA8791A21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927" y="767420"/>
            <a:ext cx="5877335" cy="42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77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CC603-15E7-5358-97FA-8F55A0596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67" y="133913"/>
            <a:ext cx="7862513" cy="5727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4"/>
                </a:solidFill>
                <a:latin typeface="+mj-lt"/>
              </a:rPr>
              <a:t>No amount of anti-woke rhetoric will help</a:t>
            </a:r>
            <a:br>
              <a:rPr lang="en-GB" sz="2000" b="1" dirty="0">
                <a:latin typeface="+mj-lt"/>
              </a:rPr>
            </a:br>
            <a:endParaRPr lang="en-GB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20E669-BE50-5DF1-6B9B-81FA40D72F00}"/>
              </a:ext>
            </a:extLst>
          </p:cNvPr>
          <p:cNvSpPr txBox="1"/>
          <p:nvPr/>
        </p:nvSpPr>
        <p:spPr>
          <a:xfrm>
            <a:off x="127714" y="997823"/>
            <a:ext cx="4604038" cy="80021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tx1"/>
                </a:solidFill>
                <a:effectLst/>
                <a:latin typeface="+mj-lt"/>
              </a:rPr>
              <a:t>“Globally, </a:t>
            </a:r>
            <a:r>
              <a:rPr lang="en-GB" sz="1200" b="1" i="0" dirty="0">
                <a:solidFill>
                  <a:schemeClr val="tx1"/>
                </a:solidFill>
                <a:effectLst/>
                <a:latin typeface="+mj-lt"/>
              </a:rPr>
              <a:t>fossil fuel subsidies were $7 trillion or 7.1 percent of GDP in 2022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+mj-lt"/>
              </a:rPr>
              <a:t>, reflecting a $2 trillion increase since 2020 due to government support from surging energy prices” </a:t>
            </a:r>
            <a:r>
              <a:rPr lang="en-GB" sz="1100" b="0" i="0" dirty="0">
                <a:solidFill>
                  <a:schemeClr val="tx1"/>
                </a:solidFill>
                <a:effectLst/>
                <a:latin typeface="+mj-lt"/>
              </a:rPr>
              <a:t>(£13m / minute)  </a:t>
            </a:r>
            <a:r>
              <a:rPr lang="en-GB" sz="1000" b="0" i="0" dirty="0">
                <a:solidFill>
                  <a:srgbClr val="000000"/>
                </a:solidFill>
                <a:effectLst/>
                <a:latin typeface="+mj-lt"/>
              </a:rPr>
              <a:t>www.imf.org</a:t>
            </a:r>
            <a:endParaRPr lang="en-GB" sz="1000" b="0" i="0" dirty="0">
              <a:solidFill>
                <a:srgbClr val="2C2825"/>
              </a:solidFill>
              <a:effectLst/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38CBE-DEFB-2F0F-2E1A-6C6473CE4A57}"/>
              </a:ext>
            </a:extLst>
          </p:cNvPr>
          <p:cNvSpPr txBox="1"/>
          <p:nvPr/>
        </p:nvSpPr>
        <p:spPr>
          <a:xfrm>
            <a:off x="107227" y="3746589"/>
            <a:ext cx="4081582" cy="76944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GB" sz="1100" b="1" dirty="0">
                <a:latin typeface="+mj-lt"/>
              </a:rPr>
              <a:t>Soaring insurance costs threaten hurricane prone US states… </a:t>
            </a:r>
          </a:p>
          <a:p>
            <a:r>
              <a:rPr lang="en-GB" sz="1100" dirty="0">
                <a:latin typeface="+mj-lt"/>
              </a:rPr>
              <a:t>‘Companies are fleeing Florida as covering property becomes more expensive’   </a:t>
            </a:r>
            <a:r>
              <a:rPr lang="en-GB" sz="800" dirty="0">
                <a:latin typeface="+mj-lt"/>
              </a:rPr>
              <a:t>FT Moral Money 10 October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CAF8C8-9FBE-AF88-C676-B621FAD0E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163" y="1429186"/>
            <a:ext cx="2786109" cy="22416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B973A7-B06E-D790-A81D-A942E4AD2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459" y="1770067"/>
            <a:ext cx="885913" cy="22136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0FAE19-1D9F-C4A8-4C10-AA2A8E9B84B7}"/>
              </a:ext>
            </a:extLst>
          </p:cNvPr>
          <p:cNvSpPr txBox="1"/>
          <p:nvPr/>
        </p:nvSpPr>
        <p:spPr>
          <a:xfrm>
            <a:off x="5316642" y="4050383"/>
            <a:ext cx="367202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 err="1">
                <a:solidFill>
                  <a:srgbClr val="002060"/>
                </a:solidFill>
                <a:latin typeface="+mj-lt"/>
              </a:rPr>
              <a:t>Unicef</a:t>
            </a:r>
            <a:r>
              <a:rPr lang="en-GB" sz="1200" dirty="0">
                <a:solidFill>
                  <a:srgbClr val="002060"/>
                </a:solidFill>
                <a:latin typeface="+mj-lt"/>
              </a:rPr>
              <a:t> report 2023 ‘Children displaced in a changing climate’ </a:t>
            </a:r>
          </a:p>
          <a:p>
            <a:pPr algn="ctr"/>
            <a:r>
              <a:rPr lang="en-GB" sz="1200" dirty="0">
                <a:latin typeface="+mj-lt"/>
                <a:hlinkClick r:id="rId5"/>
              </a:rPr>
              <a:t>www.unicef.org</a:t>
            </a:r>
            <a:endParaRPr lang="en-GB" sz="12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DB3D13-154F-73A8-A9A3-B3EFBEDFE568}"/>
              </a:ext>
            </a:extLst>
          </p:cNvPr>
          <p:cNvSpPr txBox="1"/>
          <p:nvPr/>
        </p:nvSpPr>
        <p:spPr>
          <a:xfrm>
            <a:off x="97578" y="1880552"/>
            <a:ext cx="3512176" cy="69249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l"/>
            <a:r>
              <a:rPr lang="en-GB" b="1" i="0" dirty="0">
                <a:solidFill>
                  <a:srgbClr val="0A0A0A"/>
                </a:solidFill>
                <a:effectLst/>
                <a:latin typeface="+mj-lt"/>
              </a:rPr>
              <a:t>Florida adopts anti-ESG rule for state's $186B pension plan   </a:t>
            </a:r>
            <a:r>
              <a:rPr lang="en-GB" sz="1100" b="0" i="0" dirty="0">
                <a:solidFill>
                  <a:srgbClr val="1A1A1A"/>
                </a:solidFill>
                <a:effectLst/>
                <a:latin typeface="+mj-lt"/>
              </a:rPr>
              <a:t>24 Aug, 2022  S&amp;P Global</a:t>
            </a:r>
            <a:endParaRPr lang="en-GB" b="1" i="0" dirty="0">
              <a:solidFill>
                <a:srgbClr val="0A0A0A"/>
              </a:solidFill>
              <a:effectLst/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D2926F-2A2F-F698-7C7B-46C3EA6EA7E2}"/>
              </a:ext>
            </a:extLst>
          </p:cNvPr>
          <p:cNvSpPr txBox="1"/>
          <p:nvPr/>
        </p:nvSpPr>
        <p:spPr>
          <a:xfrm>
            <a:off x="107227" y="2648039"/>
            <a:ext cx="360591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0" i="0" u="none" strike="noStrike" dirty="0">
                <a:solidFill>
                  <a:srgbClr val="1A0DAB"/>
                </a:solidFill>
                <a:effectLst/>
                <a:latin typeface="+mj-lt"/>
                <a:hlinkClick r:id="rId6"/>
              </a:rPr>
              <a:t>Guess Who Loses After Florida and Texas Bar ESG Banks? </a:t>
            </a:r>
            <a:r>
              <a:rPr lang="en-GB" sz="1200" b="0" i="0" u="none" strike="noStrike" dirty="0">
                <a:solidFill>
                  <a:srgbClr val="1A0DAB"/>
                </a:solidFill>
                <a:effectLst/>
                <a:latin typeface="+mj-lt"/>
              </a:rPr>
              <a:t>‘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+mj-lt"/>
              </a:rPr>
              <a:t>Banning Wall Street’s biggest municipal bond underwriters has foisted a hidden tax on their residents totalling hundreds of millions of dollars’.      </a:t>
            </a:r>
            <a:r>
              <a:rPr lang="en-GB" sz="1050" b="0" i="0" dirty="0">
                <a:solidFill>
                  <a:srgbClr val="000000"/>
                </a:solidFill>
                <a:effectLst/>
                <a:latin typeface="+mj-lt"/>
              </a:rPr>
              <a:t>Bloomberg 13 Feb 2023</a:t>
            </a:r>
            <a:endParaRPr lang="en-GB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3F028E-5D1A-5D71-1B91-6FC097F59FFD}"/>
              </a:ext>
            </a:extLst>
          </p:cNvPr>
          <p:cNvSpPr txBox="1"/>
          <p:nvPr/>
        </p:nvSpPr>
        <p:spPr>
          <a:xfrm>
            <a:off x="107227" y="4592159"/>
            <a:ext cx="3872517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j-lt"/>
              </a:rPr>
              <a:t>‘Florida’s last resort property insurer is now state’s biggest’   </a:t>
            </a:r>
            <a:r>
              <a:rPr lang="en-GB" sz="1000" dirty="0">
                <a:latin typeface="+mj-lt"/>
              </a:rPr>
              <a:t>Bloomberg Law Aug 23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4AC2ED-9116-3285-E1C1-868FB24C6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42" y="242107"/>
            <a:ext cx="574943" cy="52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9339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F5677BF7-E3F2-490A-8DEA-3441391F086C}" vid="{E3674833-7868-41D2-8A8F-B9E79C67EF84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CA4D2F3AE7D44994CE3CD39F863B22" ma:contentTypeVersion="15" ma:contentTypeDescription="Create a new document." ma:contentTypeScope="" ma:versionID="1b070e4bd9a5e5cf4e466b46448604a5">
  <xsd:schema xmlns:xsd="http://www.w3.org/2001/XMLSchema" xmlns:xs="http://www.w3.org/2001/XMLSchema" xmlns:p="http://schemas.microsoft.com/office/2006/metadata/properties" xmlns:ns2="a855855c-75db-4457-8a96-ad05026311ef" xmlns:ns3="228adbae-12a0-45ab-96ea-1adcdadef6a2" targetNamespace="http://schemas.microsoft.com/office/2006/metadata/properties" ma:root="true" ma:fieldsID="f24699861fcf8a51dd7c03b5e1e9119d" ns2:_="" ns3:_="">
    <xsd:import namespace="a855855c-75db-4457-8a96-ad05026311ef"/>
    <xsd:import namespace="228adbae-12a0-45ab-96ea-1adcdadef6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55855c-75db-4457-8a96-ad05026311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5e68f73-dcd1-439a-a5a8-55cf0e74de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8adbae-12a0-45ab-96ea-1adcdadef6a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3196845-20e3-4388-b9ce-3e70dfbf08a0}" ma:internalName="TaxCatchAll" ma:showField="CatchAllData" ma:web="228adbae-12a0-45ab-96ea-1adcdadef6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28adbae-12a0-45ab-96ea-1adcdadef6a2" xsi:nil="true"/>
    <lcf76f155ced4ddcb4097134ff3c332f xmlns="a855855c-75db-4457-8a96-ad05026311e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DA51469-2EE4-442F-B8F3-DE252392BE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D8BF21-B65F-461C-B71F-B2DC1AEFCF52}"/>
</file>

<file path=customXml/itemProps3.xml><?xml version="1.0" encoding="utf-8"?>
<ds:datastoreItem xmlns:ds="http://schemas.openxmlformats.org/officeDocument/2006/customXml" ds:itemID="{1A2BFF8C-C53C-4771-81BB-BA10B48C037F}"/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9919</TotalTime>
  <Words>2540</Words>
  <Application>Microsoft Office PowerPoint</Application>
  <PresentationFormat>On-screen Show (16:9)</PresentationFormat>
  <Paragraphs>305</Paragraphs>
  <Slides>37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Tw Cen MT</vt:lpstr>
      <vt:lpstr>Calibri</vt:lpstr>
      <vt:lpstr>Algerian</vt:lpstr>
      <vt:lpstr>Source Sans Pro</vt:lpstr>
      <vt:lpstr>Gill Sans MT</vt:lpstr>
      <vt:lpstr>Source Sans Pro SemiBold</vt:lpstr>
      <vt:lpstr>Open Sans</vt:lpstr>
      <vt:lpstr>Arial</vt:lpstr>
      <vt:lpstr>Wingdings</vt:lpstr>
      <vt:lpstr>Lato</vt:lpstr>
      <vt:lpstr>Theme1</vt:lpstr>
      <vt:lpstr>Office Theme</vt:lpstr>
      <vt:lpstr>PowerPoint Presentation</vt:lpstr>
      <vt:lpstr>Mini biog</vt:lpstr>
      <vt:lpstr>Five things you need to know about Sustainable investment &amp; ESG</vt:lpstr>
      <vt:lpstr>   1</vt:lpstr>
      <vt:lpstr> </vt:lpstr>
      <vt:lpstr>PowerPoint Presentation</vt:lpstr>
      <vt:lpstr>‘2023 has replaced 2016 as the warmest calendar year on record. According to the ERA5 dataset, the global-average temperature for 2023 was 14.98°C, 0.17°C higher than recorded for 2016’.’ (Copernicus)</vt:lpstr>
      <vt:lpstr>A health – and wealth – warning:</vt:lpstr>
      <vt:lpstr>No amount of anti-woke rhetoric will help </vt:lpstr>
      <vt:lpstr>Poor climate risk modelling is worrying actuaries &amp; scientists as is ‘lack of investor urgency’ (Q3 2023)</vt:lpstr>
      <vt:lpstr>Institute of Actuaries March 2024</vt:lpstr>
      <vt:lpstr>    2 </vt:lpstr>
      <vt:lpstr>FCA recognises mismatch FCA Financial Lives Survey 2022 </vt:lpstr>
      <vt:lpstr>Office of National Statistics (ONS), Q4 2022</vt:lpstr>
      <vt:lpstr>  3 </vt:lpstr>
      <vt:lpstr>PowerPoint Presentation</vt:lpstr>
      <vt:lpstr> Fund strategy ‘mix &amp; match’</vt:lpstr>
      <vt:lpstr>   4  </vt:lpstr>
      <vt:lpstr>a) Issues overlap (interconnected)  Classify the following common fund policies -  ‘environmental’, ‘social’, ‘governance’ or ‘ethical’:  </vt:lpstr>
      <vt:lpstr>Describing issues as E/S or G is ‘Art and Science’ (pretending otherwise can indicate low understanding) </vt:lpstr>
      <vt:lpstr>b)    ‘Intentionality’  Is this strategy aligned to delivering positive change? (Yes / No)  </vt:lpstr>
      <vt:lpstr>Is the strategy aligned to delivering positive change?       No (‘ESG’ indicator)   Yes - ‘sustainable fund’ / intentionality   Maybe - need to dig deeper</vt:lpstr>
      <vt:lpstr>c) Do you agree with Elon Musk?</vt:lpstr>
      <vt:lpstr>Do you agree with Elon Musk?</vt:lpstr>
      <vt:lpstr>Recognising ‘intentions’: (Nothing is black/white, but companies do/make is important &amp; will they help deliver change?)  </vt:lpstr>
      <vt:lpstr>Greenwash – overstating environmental credentials for business benefit  vs  Greenhushing – keeping quiet about activity / credentials (for fear of criticism?) </vt:lpstr>
      <vt:lpstr>   5  </vt:lpstr>
      <vt:lpstr>PowerPoint Presentation</vt:lpstr>
      <vt:lpstr>Sustainability Disclosure Requirements New SDR rules – November 2023</vt:lpstr>
      <vt:lpstr>What is SDR &amp; what does it aim to do? Images from the SDR - FCA PS23/16 ‘characteristics’ Vs ‘positive outcomes’</vt:lpstr>
      <vt:lpstr>When does SDR take effect?</vt:lpstr>
      <vt:lpstr>Key SDR concepts:</vt:lpstr>
      <vt:lpstr>What are the new labels?</vt:lpstr>
      <vt:lpstr>New labels for UK regulated sustainable funds (offshore tbc)</vt:lpstr>
      <vt:lpstr>PowerPoint Presentation</vt:lpstr>
      <vt:lpstr>Fund EcoMarket Find funds that match individual needs - eg:</vt:lpstr>
      <vt:lpstr> Thank you for listening  Any Questions?</vt:lpstr>
    </vt:vector>
  </TitlesOfParts>
  <Company>Cohesion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Seat Three</dc:creator>
  <cp:lastModifiedBy>Su Vaughan</cp:lastModifiedBy>
  <cp:revision>349</cp:revision>
  <cp:lastPrinted>2024-04-09T08:12:00Z</cp:lastPrinted>
  <dcterms:created xsi:type="dcterms:W3CDTF">2017-07-17T11:04:18Z</dcterms:created>
  <dcterms:modified xsi:type="dcterms:W3CDTF">2026-02-17T12:54:22Z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0x01010021CA4D2F3AE7D44994CE3CD39F863B22</vt:lpwstr>
  </property>
</Properties>
</file>